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2A_BE8847C7.xml" ContentType="application/vnd.ms-powerpoint.comments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1"/>
  </p:notesMasterIdLst>
  <p:handoutMasterIdLst>
    <p:handoutMasterId r:id="rId22"/>
  </p:handoutMasterIdLst>
  <p:sldIdLst>
    <p:sldId id="282" r:id="rId4"/>
    <p:sldId id="292" r:id="rId5"/>
    <p:sldId id="293" r:id="rId6"/>
    <p:sldId id="283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291" r:id="rId20"/>
  </p:sldIdLst>
  <p:sldSz cx="12192000" cy="6858000"/>
  <p:notesSz cx="6858000" cy="9144000"/>
  <p:defaultTextStyle>
    <a:defPPr rtl="0"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2DE826-E354-722F-AC55-90637346C0A4}" name="Nikolaos Giannopoulos" initials="NG" userId="Nikolaos Giannopoulos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31" autoAdjust="0"/>
  </p:normalViewPr>
  <p:slideViewPr>
    <p:cSldViewPr snapToGrid="0">
      <p:cViewPr>
        <p:scale>
          <a:sx n="100" d="100"/>
          <a:sy n="100" d="100"/>
        </p:scale>
        <p:origin x="936" y="4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414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comments/modernComment_12A_BE8847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1D6F69B-C63B-4BE9-9A42-D868C96C7F96}" authorId="{872DE826-E354-722F-AC55-90637346C0A4}" created="2022-05-08T19:45:29.72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96602311" sldId="298"/>
      <ac:spMk id="4" creationId="{00000000-0000-0000-0000-000000000000}"/>
      <ac:txMk cp="163" len="4">
        <ac:context len="1014" hash="4011092941"/>
      </ac:txMk>
    </ac:txMkLst>
    <p188:pos x="2787450" y="715147"/>
    <p188:txBody>
      <a:bodyPr/>
      <a:lstStyle/>
      <a:p>
        <a:r>
          <a:rPr lang="LID4096"/>
          <a:t>αρσενικούχο γάλλιο</a:t>
        </a:r>
      </a:p>
    </p188:txBody>
  </p188:cm>
  <p188:cm id="{741492E9-6C56-4A62-BE2A-524A25BF51E4}" authorId="{872DE826-E354-722F-AC55-90637346C0A4}" created="2022-05-08T19:48:17.22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96602311" sldId="298"/>
      <ac:spMk id="4" creationId="{00000000-0000-0000-0000-000000000000}"/>
      <ac:txMk cp="606" len="5">
        <ac:context len="1014" hash="4011092941"/>
      </ac:txMk>
    </ac:txMkLst>
    <p188:pos x="8302425" y="3334522"/>
    <p188:txBody>
      <a:bodyPr/>
      <a:lstStyle/>
      <a:p>
        <a:r>
          <a:rPr lang="LID4096"/>
          <a:t>A 22nm FDSOI Technology Optimized for RF/mmWave Applications
The offering consists of high speed mmWave FET transistors, and a thick dual copper back-end. The offering is integrated with a low power digital technology (0.4V) and is extremely simple with less than 40 masks for an 8M process.
</a:t>
        </a:r>
      </a:p>
    </p188:txBody>
  </p188:cm>
  <p188:cm id="{55AF34A0-96DF-4B3A-A424-4214224ADD85}" authorId="{872DE826-E354-722F-AC55-90637346C0A4}" created="2022-05-08T19:49:20.10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96602311" sldId="298"/>
      <ac:spMk id="4" creationId="{00000000-0000-0000-0000-000000000000}"/>
      <ac:txMk cp="947" len="5">
        <ac:context len="1014" hash="4011092941"/>
      </ac:txMk>
    </ac:txMkLst>
    <p188:pos x="4987725" y="4458472"/>
    <p188:txBody>
      <a:bodyPr/>
      <a:lstStyle/>
      <a:p>
        <a:r>
          <a:rPr lang="LID4096"/>
          <a:t>Constant false alarm rate (CFAR) detection refers to a common form of adaptive algorithm used in radar systems to detect target returns against a background of noise, clutter and interference.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κεφαλίδας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C022B2-76F6-4F2F-B5D9-ACA7B9834135}" type="datetime1">
              <a:rPr lang="el-GR" smtClean="0"/>
              <a:t>13/5/2022</a:t>
            </a:fld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7DF78A-74FF-4285-B4EC-069CED31226F}" type="datetime1">
              <a:rPr lang="el-GR" smtClean="0"/>
              <a:t>13/5/2022</a:t>
            </a:fld>
            <a:endParaRPr lang="el-GR" dirty="0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l-GR" dirty="0"/>
          </a:p>
        </p:txBody>
      </p:sp>
      <p:sp>
        <p:nvSpPr>
          <p:cNvPr id="5" name="Σύμβολο κράτησης θέσης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l-GR" dirty="0"/>
              <a:t>Επεξεργασία στυλ κειμένου υποδείγματος</a:t>
            </a:r>
          </a:p>
          <a:p>
            <a:pPr lvl="1" rtl="0"/>
            <a:r>
              <a:rPr lang="el-GR" dirty="0"/>
              <a:t>Δεύτερου επιπέδου</a:t>
            </a:r>
          </a:p>
          <a:p>
            <a:pPr lvl="2" rtl="0"/>
            <a:r>
              <a:rPr lang="el-GR" dirty="0"/>
              <a:t>Τρίτου επιπέδου</a:t>
            </a:r>
          </a:p>
          <a:p>
            <a:pPr lvl="3" rtl="0"/>
            <a:r>
              <a:rPr lang="el-GR" dirty="0"/>
              <a:t>Τέταρτου επιπέδου</a:t>
            </a:r>
          </a:p>
          <a:p>
            <a:pPr lvl="4" rtl="0"/>
            <a:r>
              <a:rPr lang="el-GR" dirty="0"/>
              <a:t>Πέμπτου επιπέδου</a:t>
            </a:r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l-GR" smtClean="0"/>
              <a:t>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8520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l-GR" smtClean="0"/>
              <a:t>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58072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l-GR" smtClean="0"/>
              <a:t>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73542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l-GR" smtClean="0"/>
              <a:t>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58958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l-GR" smtClean="0"/>
              <a:t>17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9075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Θέση εικόνας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l-GR" dirty="0"/>
              <a:t>Εισαγάγετε ή μεταφέρετε και αποθέστε τη φωτογραφία σας</a:t>
            </a: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l-GR" dirty="0"/>
              <a:t>ΤΊΤΛΟΣ ΠΑΡΟΥΣΊΑΣΗΣ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/>
              <a:t>Κάντε κλικ για να επεξεργαστείτε τον υπότιτλο του υποδείγματος</a:t>
            </a:r>
            <a:endParaRPr lang="el-GR" dirty="0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dirty="0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dirty="0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l-GR" dirty="0"/>
              <a:t>Κάντε κλικ για να επεξεργαστείτε τη σελίδα τίτλου</a:t>
            </a:r>
          </a:p>
        </p:txBody>
      </p:sp>
      <p:sp>
        <p:nvSpPr>
          <p:cNvPr id="7" name="Υπότιτλος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l-GR" dirty="0"/>
              <a:t>Υπότιτλος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l-GR" dirty="0"/>
          </a:p>
        </p:txBody>
      </p:sp>
      <p:sp>
        <p:nvSpPr>
          <p:cNvPr id="6" name="Θέση κειμένου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l-GR"/>
              <a:t>Προσθέστε υποσέλιδο</a:t>
            </a:r>
            <a:endParaRPr lang="el-GR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στηλώ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l-GR" dirty="0"/>
              <a:t>Κάντε κλικ για να επεξεργαστείτε τη σελίδα τίτλου</a:t>
            </a:r>
          </a:p>
        </p:txBody>
      </p:sp>
      <p:sp>
        <p:nvSpPr>
          <p:cNvPr id="9" name="Υπότιτλος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l-GR" dirty="0"/>
              <a:t>Υπότιτλος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l-GR" dirty="0"/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l-GR" dirty="0"/>
          </a:p>
        </p:txBody>
      </p:sp>
      <p:sp>
        <p:nvSpPr>
          <p:cNvPr id="11" name="Θέση κειμένου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l-GR" dirty="0"/>
              <a:t>Προσθέστε υποσέλιδο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στηλώ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l-GR" dirty="0"/>
              <a:t>Κάντε κλικ για να επεξεργαστείτε τη σελίδα τίτλου</a:t>
            </a:r>
          </a:p>
        </p:txBody>
      </p:sp>
      <p:sp>
        <p:nvSpPr>
          <p:cNvPr id="10" name="Υπότιτλος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l-GR" dirty="0"/>
              <a:t>Υπότιτλος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 spc="-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pc="-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pc="-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pc="-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rtl="0">
              <a:defRPr spc="-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l-GR" dirty="0"/>
              <a:t>Επεξεργασία στυλ κειμένου υποδείγματος</a:t>
            </a:r>
          </a:p>
          <a:p>
            <a:pPr lvl="1" rtl="0"/>
            <a:r>
              <a:rPr lang="el-GR" dirty="0"/>
              <a:t>Δεύτερου επιπέδου</a:t>
            </a:r>
          </a:p>
          <a:p>
            <a:pPr lvl="2" rtl="0"/>
            <a:r>
              <a:rPr lang="el-GR" dirty="0"/>
              <a:t>Τρίτου επιπέδου</a:t>
            </a:r>
          </a:p>
          <a:p>
            <a:pPr lvl="3" rtl="0"/>
            <a:r>
              <a:rPr lang="el-GR" dirty="0"/>
              <a:t>Τέταρτου επιπέδου</a:t>
            </a:r>
          </a:p>
          <a:p>
            <a:pPr lvl="4" rtl="0"/>
            <a:r>
              <a:rPr lang="el-GR" dirty="0"/>
              <a:t>Πέμ-</a:t>
            </a:r>
            <a:r>
              <a:rPr lang="el-GR" dirty="0" err="1"/>
              <a:t>πτου</a:t>
            </a:r>
            <a:r>
              <a:rPr lang="el-GR" dirty="0"/>
              <a:t> </a:t>
            </a:r>
            <a:r>
              <a:rPr lang="el-GR" dirty="0" err="1"/>
              <a:t>επι-πέδου</a:t>
            </a:r>
            <a:endParaRPr lang="el-GR" dirty="0"/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  <a:lvl4pPr>
              <a:defRPr spc="-50" baseline="0"/>
            </a:lvl4pPr>
            <a:lvl5pPr rtl="0">
              <a:defRPr spc="-50" baseline="0"/>
            </a:lvl5pPr>
          </a:lstStyle>
          <a:p>
            <a:pPr lvl="0" rtl="0"/>
            <a:r>
              <a:rPr lang="el-GR" dirty="0"/>
              <a:t>Επεξεργασία στυλ κειμένου υποδείγματος</a:t>
            </a:r>
          </a:p>
          <a:p>
            <a:pPr lvl="1" rtl="0"/>
            <a:r>
              <a:rPr lang="el-GR" dirty="0"/>
              <a:t>Δεύτερου επιπέδου</a:t>
            </a:r>
          </a:p>
          <a:p>
            <a:pPr lvl="2" rtl="0"/>
            <a:r>
              <a:rPr lang="el-GR" dirty="0"/>
              <a:t>Τρίτου επιπέδου</a:t>
            </a:r>
          </a:p>
          <a:p>
            <a:pPr lvl="3" rtl="0"/>
            <a:r>
              <a:rPr lang="el-GR" dirty="0"/>
              <a:t>Τέταρτου επιπέδου</a:t>
            </a:r>
          </a:p>
          <a:p>
            <a:pPr lvl="4" rtl="0"/>
            <a:r>
              <a:rPr lang="el-GR" dirty="0"/>
              <a:t>Πέμ-</a:t>
            </a:r>
            <a:r>
              <a:rPr lang="el-GR" dirty="0" err="1"/>
              <a:t>πτου</a:t>
            </a:r>
            <a:r>
              <a:rPr lang="el-GR" dirty="0"/>
              <a:t> </a:t>
            </a:r>
            <a:r>
              <a:rPr lang="el-GR" dirty="0" err="1"/>
              <a:t>επι-πέδου</a:t>
            </a:r>
            <a:endParaRPr lang="el-GR" dirty="0"/>
          </a:p>
        </p:txBody>
      </p:sp>
      <p:sp>
        <p:nvSpPr>
          <p:cNvPr id="13" name="Θέση κειμένου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  <a:lvl4pPr>
              <a:defRPr spc="-50" baseline="0"/>
            </a:lvl4pPr>
            <a:lvl5pPr rtl="0">
              <a:defRPr spc="-50" baseline="0"/>
            </a:lvl5pPr>
          </a:lstStyle>
          <a:p>
            <a:pPr lvl="0" rtl="0"/>
            <a:r>
              <a:rPr lang="el-GR" dirty="0"/>
              <a:t>Επεξεργασία στυλ κειμένου υποδείγματος</a:t>
            </a:r>
          </a:p>
          <a:p>
            <a:pPr lvl="1" rtl="0"/>
            <a:r>
              <a:rPr lang="el-GR" dirty="0"/>
              <a:t>Δεύτερου επιπέδου</a:t>
            </a:r>
          </a:p>
          <a:p>
            <a:pPr lvl="2" rtl="0"/>
            <a:r>
              <a:rPr lang="el-GR" dirty="0"/>
              <a:t>Τρίτου επιπέδου</a:t>
            </a:r>
          </a:p>
          <a:p>
            <a:pPr lvl="3" rtl="0"/>
            <a:r>
              <a:rPr lang="el-GR" dirty="0"/>
              <a:t>Τέταρτου επιπέδου</a:t>
            </a:r>
          </a:p>
          <a:p>
            <a:pPr lvl="4" rtl="0"/>
            <a:r>
              <a:rPr lang="el-GR" dirty="0"/>
              <a:t>Πέμ-</a:t>
            </a:r>
            <a:r>
              <a:rPr lang="el-GR" dirty="0" err="1"/>
              <a:t>πτου</a:t>
            </a:r>
            <a:r>
              <a:rPr lang="el-GR" dirty="0"/>
              <a:t> </a:t>
            </a:r>
            <a:r>
              <a:rPr lang="el-GR" dirty="0" err="1"/>
              <a:t>επι-πέδου</a:t>
            </a:r>
            <a:endParaRPr lang="el-GR" dirty="0"/>
          </a:p>
        </p:txBody>
      </p:sp>
      <p:sp>
        <p:nvSpPr>
          <p:cNvPr id="15" name="Θέση κειμένου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  <a:lvl4pPr>
              <a:defRPr spc="-50" baseline="0"/>
            </a:lvl4pPr>
            <a:lvl5pPr rtl="0">
              <a:defRPr spc="-50" baseline="0"/>
            </a:lvl5pPr>
          </a:lstStyle>
          <a:p>
            <a:pPr lvl="0" rtl="0"/>
            <a:r>
              <a:rPr lang="el-GR" dirty="0"/>
              <a:t>Επεξεργασία στυλ κειμένου υποδείγματος</a:t>
            </a:r>
          </a:p>
          <a:p>
            <a:pPr lvl="1" rtl="0"/>
            <a:r>
              <a:rPr lang="el-GR" dirty="0"/>
              <a:t>Δεύτερου επιπέδου</a:t>
            </a:r>
          </a:p>
          <a:p>
            <a:pPr lvl="2" rtl="0"/>
            <a:r>
              <a:rPr lang="el-GR" dirty="0"/>
              <a:t>Τρίτου επιπέδου</a:t>
            </a:r>
          </a:p>
          <a:p>
            <a:pPr lvl="3" rtl="0"/>
            <a:r>
              <a:rPr lang="el-GR" dirty="0"/>
              <a:t>Τέταρτου επιπέδου</a:t>
            </a:r>
          </a:p>
          <a:p>
            <a:pPr lvl="4" rtl="0"/>
            <a:r>
              <a:rPr lang="el-GR" dirty="0"/>
              <a:t>Πέμ-</a:t>
            </a:r>
            <a:r>
              <a:rPr lang="el-GR" dirty="0" err="1"/>
              <a:t>πτου</a:t>
            </a:r>
            <a:r>
              <a:rPr lang="el-GR" dirty="0"/>
              <a:t> </a:t>
            </a:r>
            <a:r>
              <a:rPr lang="el-GR" dirty="0" err="1"/>
              <a:t>επι-πέδου</a:t>
            </a:r>
            <a:endParaRPr lang="el-GR" dirty="0"/>
          </a:p>
        </p:txBody>
      </p:sp>
      <p:sp>
        <p:nvSpPr>
          <p:cNvPr id="17" name="Θέση κειμένου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>
            <a:lvl1pPr>
              <a:defRPr spc="-50" baseline="0"/>
            </a:lvl1pPr>
            <a:lvl2pPr>
              <a:defRPr spc="-50" baseline="0"/>
            </a:lvl2pPr>
            <a:lvl3pPr>
              <a:defRPr spc="-50" baseline="0"/>
            </a:lvl3pPr>
            <a:lvl4pPr>
              <a:defRPr spc="-50" baseline="0"/>
            </a:lvl4pPr>
            <a:lvl5pPr rtl="0">
              <a:defRPr spc="-50" baseline="0"/>
            </a:lvl5pPr>
          </a:lstStyle>
          <a:p>
            <a:pPr lvl="0" rtl="0"/>
            <a:r>
              <a:rPr lang="el-GR" dirty="0"/>
              <a:t>Επεξεργασία στυλ κειμένου υποδείγματος</a:t>
            </a:r>
          </a:p>
          <a:p>
            <a:pPr lvl="1" rtl="0"/>
            <a:r>
              <a:rPr lang="el-GR" dirty="0"/>
              <a:t>Δεύτερου επιπέδου</a:t>
            </a:r>
          </a:p>
          <a:p>
            <a:pPr lvl="2" rtl="0"/>
            <a:r>
              <a:rPr lang="el-GR" dirty="0"/>
              <a:t>Τρίτου επιπέδου</a:t>
            </a:r>
          </a:p>
          <a:p>
            <a:pPr lvl="3" rtl="0"/>
            <a:r>
              <a:rPr lang="el-GR" dirty="0"/>
              <a:t>Τέταρτου επιπέδου</a:t>
            </a:r>
          </a:p>
          <a:p>
            <a:pPr lvl="4" rtl="0"/>
            <a:r>
              <a:rPr lang="el-GR" dirty="0"/>
              <a:t>Πέμ-</a:t>
            </a:r>
            <a:r>
              <a:rPr lang="el-GR" dirty="0" err="1"/>
              <a:t>πτου</a:t>
            </a:r>
            <a:r>
              <a:rPr lang="el-GR" dirty="0"/>
              <a:t> </a:t>
            </a:r>
            <a:r>
              <a:rPr lang="el-GR" dirty="0" err="1"/>
              <a:t>επι-πέδου</a:t>
            </a:r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l-GR" dirty="0"/>
              <a:t>Προσθέστε υποσέλιδο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l-GR" dirty="0"/>
              <a:t>Κάντε κλικ για να επεξεργαστείτε τη σελίδα τίτλου</a:t>
            </a:r>
          </a:p>
        </p:txBody>
      </p:sp>
      <p:sp>
        <p:nvSpPr>
          <p:cNvPr id="5" name="Υπότιτλος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l-GR" dirty="0"/>
              <a:t>Υπότιτλος</a:t>
            </a:r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l-GR"/>
              <a:t>Προσθέστε υποσέλιδο</a:t>
            </a:r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υποσέλιδου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l-GR" dirty="0"/>
              <a:t>Προσθέστε υποσέλιδο</a:t>
            </a: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Διαφάνεια τίτλου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l-GR" dirty="0"/>
              <a:t>ΤΊΤΛΟΣ ΠΑΡΟΥΣΊΑΣΗΣ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/>
              <a:t>Κάντε κλικ για να επεξεργαστείτε τον υπότιτλο του υποδείγματος</a:t>
            </a:r>
            <a:endParaRPr lang="el-GR" dirty="0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dirty="0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dirty="0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Διαφάνεια τίτλου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Θέση εικόνας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l-GR" dirty="0"/>
              <a:t>Εισαγάγετε ή μεταφέρετε και αποθέστε τη φωτογραφία σας</a:t>
            </a: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l-GR" dirty="0"/>
              <a:t>ΤΊΤΛΟΣ ΠΑΡΟΥΣΊΑΣΗΣ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/>
              <a:t>Κάντε κλικ για να επεξεργαστείτε τον υπότιτλο του υποδείγματος</a:t>
            </a:r>
            <a:endParaRPr lang="el-GR" dirty="0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dirty="0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dirty="0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Φωτογραφία περιεχομένου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Θέση εικόνας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l-GR" dirty="0"/>
              <a:t>Εισαγάγετε ή μεταφέρετε και αποθέστε τη φωτογραφία σας</a:t>
            </a: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el-GR" dirty="0"/>
              <a:t>Κάντε κλικ για να επεξεργαστείτε τη σελίδα τίτλου</a:t>
            </a:r>
          </a:p>
        </p:txBody>
      </p:sp>
      <p:sp>
        <p:nvSpPr>
          <p:cNvPr id="10" name="Υπότιτλος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l-GR" dirty="0"/>
              <a:t>Υπότιτλος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l-GR"/>
              <a:t>Προσθέστε υποσέλιδο</a:t>
            </a:r>
            <a:endParaRPr lang="el-GR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Φωτογραφία περιεχομένου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l-GR"/>
              <a:t>Προσθέστε υποσέλιδο</a:t>
            </a:r>
            <a:endParaRPr lang="el-GR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l-GR" smtClean="0"/>
              <a:pPr/>
              <a:t>‹#›</a:t>
            </a:fld>
            <a:endParaRPr lang="el-GR" dirty="0"/>
          </a:p>
        </p:txBody>
      </p:sp>
      <p:sp>
        <p:nvSpPr>
          <p:cNvPr id="9" name="Θέση εικόνας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l-GR" dirty="0"/>
              <a:t>Εισαγάγετε ή μεταφέρετε και αποθέστε τη φωτογραφία σας</a:t>
            </a:r>
          </a:p>
        </p:txBody>
      </p:sp>
      <p:sp>
        <p:nvSpPr>
          <p:cNvPr id="6" name="Τίτλος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>
            <a:lvl1pPr>
              <a:lnSpc>
                <a:spcPct val="80000"/>
              </a:lnSpc>
              <a:defRPr/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l-GR" dirty="0"/>
          </a:p>
        </p:txBody>
      </p:sp>
      <p:sp>
        <p:nvSpPr>
          <p:cNvPr id="11" name="Υπότιτλος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l-GR" dirty="0"/>
              <a:t>Υπότιτλος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l-GR" dirty="0"/>
              <a:t>Κάντε κλικ για να επεξεργαστείτε τη σελίδα τίτλου</a:t>
            </a:r>
          </a:p>
        </p:txBody>
      </p:sp>
      <p:sp>
        <p:nvSpPr>
          <p:cNvPr id="9" name="Υπότιτλος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l-GR" dirty="0"/>
              <a:t>Υπότιτλος</a:t>
            </a:r>
          </a:p>
        </p:txBody>
      </p:sp>
      <p:sp>
        <p:nvSpPr>
          <p:cNvPr id="3" name="Αριστερή θέση σύγκρισης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l-GR" dirty="0"/>
          </a:p>
        </p:txBody>
      </p:sp>
      <p:sp>
        <p:nvSpPr>
          <p:cNvPr id="12" name="Αριστερή θέση σύγκρισης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8" name="Θέση κειμένου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l-GR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l-GR"/>
              <a:t>Προσθέστε υποσέλιδο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Μεγάλη φωτογραφί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Θέση εικόνας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l-GR" dirty="0"/>
              <a:t>Εισαγάγετε ή μεταφέρετε και αποθέστε τη φωτογραφία σας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l-GR" dirty="0"/>
              <a:t>Εισαγάγετε τη λεζάντα σας</a:t>
            </a:r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l-GR" dirty="0"/>
              <a:t>Προσθέστε υποσέλιδο</a:t>
            </a:r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Διαφάνεια ευχαριστιώ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l-GR" dirty="0"/>
              <a:t>Ευχαριστούμε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dirty="0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dirty="0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dirty="0"/>
          </a:p>
        </p:txBody>
      </p:sp>
      <p:sp>
        <p:nvSpPr>
          <p:cNvPr id="10" name="Θέση κειμένου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l-GR" dirty="0"/>
              <a:t>Πλήρες όνομα</a:t>
            </a:r>
          </a:p>
        </p:txBody>
      </p:sp>
      <p:sp>
        <p:nvSpPr>
          <p:cNvPr id="12" name="Θέση κειμένου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l-GR" dirty="0"/>
              <a:t>Αριθμός τηλεφώνου</a:t>
            </a:r>
          </a:p>
        </p:txBody>
      </p:sp>
      <p:sp>
        <p:nvSpPr>
          <p:cNvPr id="13" name="Θέση κειμένου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l-GR" dirty="0"/>
              <a:t>Email ή όνομα χρήστη μέσου κοινωνικής δικτύωσης</a:t>
            </a:r>
          </a:p>
        </p:txBody>
      </p:sp>
      <p:sp>
        <p:nvSpPr>
          <p:cNvPr id="14" name="Θέση κειμένου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l-GR" dirty="0"/>
              <a:t>Τοποθεσία Web εταιρείας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l-GR" dirty="0"/>
              <a:t>Κάντε κλικ για να επεξεργαστείτε τη σελίδα τίτλου</a:t>
            </a:r>
          </a:p>
        </p:txBody>
      </p:sp>
      <p:sp>
        <p:nvSpPr>
          <p:cNvPr id="7" name="Υπότιτλος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l-GR" dirty="0"/>
              <a:t>Υπότιτλος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l-GR"/>
              <a:t>Προσθέστε υποσέλιδο</a:t>
            </a:r>
            <a:endParaRPr lang="el-GR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dirty="0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dirty="0"/>
          </a:p>
        </p:txBody>
      </p:sp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l-GR" dirty="0"/>
              <a:t>Κάντε κλικ για να επεξεργαστείτε τη σελίδα τίτλου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l-GR" dirty="0"/>
              <a:t>Επεξεργασία στυλ κειμένου υποδείγματος</a:t>
            </a:r>
          </a:p>
          <a:p>
            <a:pPr lvl="1" rtl="0"/>
            <a:r>
              <a:rPr lang="el-GR" dirty="0"/>
              <a:t>Δεύτερου επιπέδου</a:t>
            </a:r>
          </a:p>
          <a:p>
            <a:pPr lvl="2" rtl="0"/>
            <a:r>
              <a:rPr lang="el-GR" dirty="0"/>
              <a:t>Τρίτου επιπέδου</a:t>
            </a:r>
          </a:p>
          <a:p>
            <a:pPr lvl="3" rtl="0"/>
            <a:r>
              <a:rPr lang="el-GR" dirty="0"/>
              <a:t>Τέταρτου επιπέδου</a:t>
            </a:r>
          </a:p>
          <a:p>
            <a:pPr lvl="4" rtl="0"/>
            <a:r>
              <a:rPr lang="el-GR" dirty="0"/>
              <a:t>Πέμπτου επιπέδου</a:t>
            </a:r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l-GR" dirty="0"/>
              <a:t>Προσθέστε υποσέλιδο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l-GR" smtClean="0"/>
              <a:pPr/>
              <a:t>‹#›</a:t>
            </a:fld>
            <a:endParaRPr lang="el-GR" dirty="0"/>
          </a:p>
        </p:txBody>
      </p:sp>
      <p:sp>
        <p:nvSpPr>
          <p:cNvPr id="4" name="Πλαίσιο κειμένου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l-GR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ΣΥΜΒΟΥΛΟΙ</a:t>
            </a:r>
            <a:br>
              <a:rPr lang="el-GR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l-GR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l-GR" sz="1600" b="1" spc="-100" dirty="0">
                <a:solidFill>
                  <a:schemeClr val="tx1"/>
                </a:solidFill>
                <a:latin typeface="Corbel" panose="020B0503020204020204" pitchFamily="34" charset="0"/>
              </a:rPr>
              <a:t>FIRSTUP</a:t>
            </a:r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dirty="0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dirty="0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gif"/><Relationship Id="rId5" Type="http://schemas.openxmlformats.org/officeDocument/2006/relationships/image" Target="../media/image26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2A_BE8847C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Πλαίσιο κειμένου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6496643" y="2552715"/>
            <a:ext cx="2743219" cy="1293106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ctr" rtl="0">
              <a:lnSpc>
                <a:spcPts val="1400"/>
              </a:lnSpc>
            </a:pPr>
            <a:r>
              <a:rPr lang="el-GR" sz="1600" b="1" spc="-100" dirty="0">
                <a:latin typeface="Corbel" panose="020B0503020204020204" pitchFamily="34" charset="0"/>
              </a:rPr>
              <a:t>Τμήμα Ηλεκτρολόγων Μηχανικών και Μηχανικών Υπολογιστών ΑΠΘ</a:t>
            </a:r>
            <a:br>
              <a:rPr lang="en-US" sz="1600" b="1" spc="-100" dirty="0">
                <a:latin typeface="Corbel" panose="020B0503020204020204" pitchFamily="34" charset="0"/>
              </a:rPr>
            </a:br>
            <a:endParaRPr lang="el-GR" sz="1600" b="1" spc="-100" dirty="0">
              <a:latin typeface="Corbel" panose="020B0503020204020204" pitchFamily="34" charset="0"/>
            </a:endParaRPr>
          </a:p>
          <a:p>
            <a:pPr algn="ctr" rtl="0">
              <a:lnSpc>
                <a:spcPts val="1400"/>
              </a:lnSpc>
            </a:pPr>
            <a:r>
              <a:rPr lang="el-GR" sz="1600" b="1" spc="-100" dirty="0">
                <a:latin typeface="Corbel" panose="020B0503020204020204" pitchFamily="34" charset="0"/>
              </a:rPr>
              <a:t>ΤΗΛΕΠΙΚΟΙΝΩΝΙΑΚΗ ΗΛΕΚΤΡΟΝΙΚΗ</a:t>
            </a:r>
          </a:p>
          <a:p>
            <a:pPr algn="r" rtl="0">
              <a:lnSpc>
                <a:spcPts val="1400"/>
              </a:lnSpc>
            </a:pPr>
            <a:r>
              <a:rPr lang="el-GR" sz="1600" b="1" spc="-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ΑΚΑΔΗΜΑΙΚΟ ΕΤΟΣ 2021-2022</a:t>
            </a:r>
            <a:endParaRPr lang="en-US" sz="1600" b="1" spc="-1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pPr algn="r" rtl="0">
              <a:lnSpc>
                <a:spcPts val="1400"/>
              </a:lnSpc>
            </a:pPr>
            <a:r>
              <a:rPr lang="el-GR" sz="1600" b="1" spc="-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 Μάιος 2022</a:t>
            </a:r>
            <a:endParaRPr lang="el-GR" sz="1600" b="1" spc="-100" baseline="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Τίτλος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296" y="251319"/>
            <a:ext cx="6798250" cy="2213537"/>
          </a:xfrm>
        </p:spPr>
        <p:txBody>
          <a:bodyPr rtlCol="0"/>
          <a:lstStyle/>
          <a:p>
            <a:pPr algn="l" rtl="0"/>
            <a:r>
              <a:rPr lang="en-US" sz="5500" dirty="0">
                <a:solidFill>
                  <a:srgbClr val="C00000"/>
                </a:solidFill>
              </a:rPr>
              <a:t>Radar</a:t>
            </a:r>
            <a:r>
              <a:rPr lang="el-GR" sz="5500" dirty="0">
                <a:solidFill>
                  <a:srgbClr val="C00000"/>
                </a:solidFill>
              </a:rPr>
              <a:t> αυτοκινητων στα 77 </a:t>
            </a:r>
            <a:r>
              <a:rPr lang="en-US" sz="5500" dirty="0" err="1">
                <a:solidFill>
                  <a:srgbClr val="C00000"/>
                </a:solidFill>
              </a:rPr>
              <a:t>gHZ</a:t>
            </a:r>
            <a:endParaRPr lang="el-GR" sz="5500" dirty="0">
              <a:solidFill>
                <a:srgbClr val="C00000"/>
              </a:solidFill>
            </a:endParaRPr>
          </a:p>
        </p:txBody>
      </p:sp>
      <p:sp>
        <p:nvSpPr>
          <p:cNvPr id="4" name="Υπότιτλος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4133" y="5339460"/>
            <a:ext cx="6965020" cy="979044"/>
          </a:xfrm>
        </p:spPr>
        <p:txBody>
          <a:bodyPr rtlCol="0"/>
          <a:lstStyle/>
          <a:p>
            <a:pPr rtl="0"/>
            <a:r>
              <a:rPr lang="el-GR" dirty="0"/>
              <a:t>ΝΙΚΟΛΑΟΣ ΓΙΑΝΝΝΟΠΟΥΛΟΣ</a:t>
            </a:r>
            <a:r>
              <a:rPr lang="en-US" dirty="0"/>
              <a:t> 9629 ngiannop@ece.auth.gr</a:t>
            </a:r>
            <a:endParaRPr lang="el-GR" dirty="0"/>
          </a:p>
          <a:p>
            <a:pPr rtl="0"/>
            <a:r>
              <a:rPr lang="el-GR" dirty="0"/>
              <a:t>ΣΤΑΥΡΟΣ ΒΑΣΙΛΕΟΣ ΜΠΟΥΛΙΟΠΟΥΛΟΣ</a:t>
            </a:r>
            <a:r>
              <a:rPr lang="en-US" dirty="0"/>
              <a:t> 9671 smpoulio@ece.auth.gr</a:t>
            </a:r>
            <a:endParaRPr lang="el-GR" dirty="0"/>
          </a:p>
        </p:txBody>
      </p:sp>
      <p:pic>
        <p:nvPicPr>
          <p:cNvPr id="18" name="Θέση εικόνας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r="17965"/>
          <a:stretch/>
        </p:blipFill>
        <p:spPr>
          <a:xfrm>
            <a:off x="9979152" y="0"/>
            <a:ext cx="2212848" cy="6318504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076" y="1031153"/>
            <a:ext cx="1220106" cy="12201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6761" y="4147277"/>
            <a:ext cx="3458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i="1" dirty="0">
                <a:latin typeface="Corber"/>
              </a:rPr>
              <a:t>Καθηγητές: Δ.Καρατζίδης,Α.Χατζόπουλος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l-GR" smtClean="0"/>
              <a:pPr rtl="0"/>
              <a:t>10</a:t>
            </a:fld>
            <a:endParaRPr lang="el-G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rgbClr val="FF0000"/>
                </a:solidFill>
              </a:rPr>
              <a:t>LNA </a:t>
            </a:r>
            <a:r>
              <a:rPr lang="el-GR" cap="none" dirty="0">
                <a:solidFill>
                  <a:srgbClr val="FF0000"/>
                </a:solidFill>
              </a:rPr>
              <a:t>77</a:t>
            </a:r>
            <a:r>
              <a:rPr lang="en-US" cap="none" dirty="0">
                <a:solidFill>
                  <a:srgbClr val="FF0000"/>
                </a:solidFill>
              </a:rPr>
              <a:t>GHz </a:t>
            </a:r>
            <a:r>
              <a:rPr lang="el-GR" cap="none" dirty="0">
                <a:solidFill>
                  <a:srgbClr val="FF0000"/>
                </a:solidFill>
              </a:rPr>
              <a:t>ΣΕ</a:t>
            </a:r>
            <a:r>
              <a:rPr lang="en-US" cap="none" dirty="0">
                <a:solidFill>
                  <a:srgbClr val="FF0000"/>
                </a:solidFill>
              </a:rPr>
              <a:t> </a:t>
            </a:r>
            <a:r>
              <a:rPr lang="el-GR" cap="none" dirty="0">
                <a:solidFill>
                  <a:srgbClr val="FF0000"/>
                </a:solidFill>
              </a:rPr>
              <a:t>ΤΕΧΝΛΟΓΙΑ </a:t>
            </a:r>
            <a:r>
              <a:rPr lang="en-US" cap="none" dirty="0">
                <a:solidFill>
                  <a:srgbClr val="FF0000"/>
                </a:solidFill>
              </a:rPr>
              <a:t>90nm CMOS</a:t>
            </a:r>
            <a:endParaRPr lang="el-GR" cap="none" dirty="0">
              <a:solidFill>
                <a:srgbClr val="FF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293200" y="761632"/>
            <a:ext cx="6974894" cy="5729680"/>
          </a:xfrm>
        </p:spPr>
        <p:txBody>
          <a:bodyPr/>
          <a:lstStyle/>
          <a:p>
            <a:r>
              <a:rPr lang="en-US" i="0" dirty="0"/>
              <a:t>• </a:t>
            </a:r>
            <a:r>
              <a:rPr lang="el-GR" i="0" dirty="0"/>
              <a:t>Ευρείας ζώνης διβάθμιος </a:t>
            </a:r>
            <a:r>
              <a:rPr lang="en-US" i="0" dirty="0"/>
              <a:t>mm-wave LNA</a:t>
            </a:r>
            <a:r>
              <a:rPr lang="el-GR" i="0" dirty="0"/>
              <a:t> με </a:t>
            </a:r>
            <a:endParaRPr lang="en-US" i="0" dirty="0"/>
          </a:p>
          <a:p>
            <a:r>
              <a:rPr lang="el-GR" b="1" i="0" dirty="0">
                <a:solidFill>
                  <a:schemeClr val="accent1">
                    <a:lumMod val="75000"/>
                  </a:schemeClr>
                </a:solidFill>
              </a:rPr>
              <a:t>κατανάλωση</a:t>
            </a:r>
            <a:r>
              <a:rPr lang="el-GR" i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b="1" i="0" dirty="0">
                <a:solidFill>
                  <a:schemeClr val="accent1">
                    <a:lumMod val="75000"/>
                  </a:schemeClr>
                </a:solidFill>
              </a:rPr>
              <a:t>10</a:t>
            </a:r>
            <a:r>
              <a:rPr lang="en-US" b="1" i="0" dirty="0" err="1">
                <a:solidFill>
                  <a:schemeClr val="accent1">
                    <a:lumMod val="75000"/>
                  </a:schemeClr>
                </a:solidFill>
              </a:rPr>
              <a:t>mW</a:t>
            </a:r>
            <a:r>
              <a:rPr lang="en-US" i="0" dirty="0"/>
              <a:t>.</a:t>
            </a:r>
          </a:p>
          <a:p>
            <a:r>
              <a:rPr lang="en-US" i="0" dirty="0"/>
              <a:t>• </a:t>
            </a:r>
            <a:r>
              <a:rPr lang="el-GR" i="0" dirty="0"/>
              <a:t>Πετυχαίνουμε με </a:t>
            </a:r>
            <a:r>
              <a:rPr lang="el-GR" b="1" i="0" dirty="0">
                <a:solidFill>
                  <a:schemeClr val="accent1">
                    <a:lumMod val="75000"/>
                  </a:schemeClr>
                </a:solidFill>
              </a:rPr>
              <a:t>τεχνική 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</a:rPr>
              <a:t>T-matching</a:t>
            </a:r>
            <a:r>
              <a:rPr lang="en-US" b="1" i="0" dirty="0">
                <a:solidFill>
                  <a:srgbClr val="FF0000"/>
                </a:solidFill>
              </a:rPr>
              <a:t> </a:t>
            </a:r>
            <a:r>
              <a:rPr lang="el-GR" i="0" dirty="0"/>
              <a:t>ταυτόχρονα </a:t>
            </a:r>
          </a:p>
          <a:p>
            <a:r>
              <a:rPr lang="el-GR" i="0" dirty="0"/>
              <a:t>καλή αντίσταση εισόδου και εξόδου ευρείας ζώνης,</a:t>
            </a:r>
          </a:p>
          <a:p>
            <a:r>
              <a:rPr lang="el-GR" i="0" dirty="0"/>
              <a:t>ευρυζωνικό κέρδος ισχύς(</a:t>
            </a:r>
            <a:r>
              <a:rPr lang="en-US" i="0" dirty="0"/>
              <a:t>S21) </a:t>
            </a:r>
          </a:p>
          <a:p>
            <a:r>
              <a:rPr lang="en-US" i="0" dirty="0"/>
              <a:t>•</a:t>
            </a:r>
            <a:r>
              <a:rPr lang="en-US" i="0" dirty="0">
                <a:solidFill>
                  <a:srgbClr val="FF0000"/>
                </a:solidFill>
              </a:rPr>
              <a:t> </a:t>
            </a:r>
            <a:r>
              <a:rPr lang="el-GR" i="0" dirty="0">
                <a:solidFill>
                  <a:schemeClr val="accent1">
                    <a:lumMod val="75000"/>
                  </a:schemeClr>
                </a:solidFill>
              </a:rPr>
              <a:t>Επαγωγείς της γραμμής μεταφοράς</a:t>
            </a:r>
            <a:r>
              <a:rPr lang="en-US" i="0" dirty="0"/>
              <a:t>(TL)</a:t>
            </a:r>
            <a:r>
              <a:rPr lang="el-GR" i="0" dirty="0"/>
              <a:t> </a:t>
            </a:r>
            <a:endParaRPr lang="en-US" i="0" dirty="0"/>
          </a:p>
          <a:p>
            <a:r>
              <a:rPr lang="el-GR" i="0" dirty="0"/>
              <a:t>τοποθετούνται με το άνω άκρο του μεταλλικού πάχους </a:t>
            </a:r>
            <a:endParaRPr lang="en-US" i="0" dirty="0"/>
          </a:p>
          <a:p>
            <a:r>
              <a:rPr lang="el-GR" i="0" dirty="0"/>
              <a:t>3,4μ</a:t>
            </a:r>
            <a:r>
              <a:rPr lang="en-US" i="0" dirty="0"/>
              <a:t>m(M9)</a:t>
            </a:r>
            <a:r>
              <a:rPr lang="el-GR" i="0" dirty="0"/>
              <a:t> για να ελαχιστοποιήσουμε την απώλεια </a:t>
            </a:r>
            <a:endParaRPr lang="en-US" i="0" dirty="0"/>
          </a:p>
          <a:p>
            <a:r>
              <a:rPr lang="el-GR" i="0" dirty="0"/>
              <a:t>αντίστασης. Αποτελεί ένα στάδιο εισόδου κοινής </a:t>
            </a:r>
            <a:endParaRPr lang="en-US" i="0" dirty="0"/>
          </a:p>
          <a:p>
            <a:r>
              <a:rPr lang="el-GR" i="0" dirty="0"/>
              <a:t>πηγής που ακολουθείται από ένα στάδιο κασκοδικής εξόδου.</a:t>
            </a:r>
          </a:p>
          <a:p>
            <a:r>
              <a:rPr lang="en-US" i="0" dirty="0"/>
              <a:t>•</a:t>
            </a:r>
            <a:r>
              <a:rPr lang="el-GR" i="0" dirty="0"/>
              <a:t> </a:t>
            </a:r>
            <a:r>
              <a:rPr lang="en-US" i="0" dirty="0" err="1">
                <a:solidFill>
                  <a:schemeClr val="accent1">
                    <a:lumMod val="75000"/>
                  </a:schemeClr>
                </a:solidFill>
              </a:rPr>
              <a:t>Cin</a:t>
            </a:r>
            <a:r>
              <a:rPr lang="en-US" i="0" dirty="0"/>
              <a:t> </a:t>
            </a:r>
            <a:r>
              <a:rPr lang="el-GR" i="0" dirty="0"/>
              <a:t>είναι παρασιτική χωρητικότητα του πυκνωτή σύζευξης εισόδου </a:t>
            </a:r>
            <a:r>
              <a:rPr lang="en-US" i="0" dirty="0"/>
              <a:t>C1.</a:t>
            </a:r>
            <a:r>
              <a:rPr lang="el-GR" i="0" dirty="0"/>
              <a:t> </a:t>
            </a:r>
            <a:endParaRPr lang="en-US" i="0" dirty="0"/>
          </a:p>
          <a:p>
            <a:r>
              <a:rPr lang="en-US" i="0" dirty="0"/>
              <a:t> </a:t>
            </a:r>
          </a:p>
          <a:p>
            <a:r>
              <a:rPr lang="en-US" i="0" dirty="0"/>
              <a:t>   </a:t>
            </a:r>
            <a:r>
              <a:rPr lang="el-GR" i="0" dirty="0"/>
              <a:t>Για να μεγιστοποιηθεί το εύρος ζώνης των 3 dB του S21, η έξοδος κάθε σταδίου φορτώθηκε ισοδύναμα με ένα </a:t>
            </a:r>
            <a:r>
              <a:rPr lang="el-GR" i="0" dirty="0">
                <a:solidFill>
                  <a:schemeClr val="accent1">
                    <a:lumMod val="75000"/>
                  </a:schemeClr>
                </a:solidFill>
              </a:rPr>
              <a:t>κύκλωμα </a:t>
            </a:r>
            <a:r>
              <a:rPr lang="en-US" i="0" dirty="0">
                <a:solidFill>
                  <a:schemeClr val="accent1">
                    <a:lumMod val="75000"/>
                  </a:schemeClr>
                </a:solidFill>
              </a:rPr>
              <a:t>RLC </a:t>
            </a:r>
            <a:r>
              <a:rPr lang="el-GR" i="0" dirty="0">
                <a:solidFill>
                  <a:schemeClr val="accent1">
                    <a:lumMod val="75000"/>
                  </a:schemeClr>
                </a:solidFill>
              </a:rPr>
              <a:t>παράλληλου συντονισμού με χαμηλό Q</a:t>
            </a:r>
            <a:r>
              <a:rPr lang="el-GR" i="0" dirty="0"/>
              <a:t>.</a:t>
            </a:r>
            <a:r>
              <a:rPr lang="en-US" i="0" dirty="0"/>
              <a:t> </a:t>
            </a:r>
            <a:r>
              <a:rPr lang="el-GR" i="0" dirty="0"/>
              <a:t>Για να πετύχουμε συχνότητες γύρω από τα 77</a:t>
            </a:r>
            <a:r>
              <a:rPr lang="en-US" i="0" dirty="0"/>
              <a:t>GHz </a:t>
            </a:r>
            <a:r>
              <a:rPr lang="el-GR" i="0" dirty="0"/>
              <a:t>επιλέγουμε κατάλληλα τις</a:t>
            </a:r>
            <a:r>
              <a:rPr lang="en-US" i="0" dirty="0"/>
              <a:t> TL </a:t>
            </a:r>
            <a:r>
              <a:rPr lang="el-GR" i="0" dirty="0"/>
              <a:t>και το Μ1(</a:t>
            </a:r>
            <a:r>
              <a:rPr lang="en-US" i="0" dirty="0"/>
              <a:t>W/</a:t>
            </a:r>
            <a:r>
              <a:rPr lang="en-US" i="0" dirty="0" err="1"/>
              <a:t>L,Cgs,gm</a:t>
            </a:r>
            <a:r>
              <a:rPr lang="el-GR" i="0" dirty="0"/>
              <a:t>)</a:t>
            </a:r>
            <a:r>
              <a:rPr lang="en-US" i="0" dirty="0"/>
              <a:t>.</a:t>
            </a:r>
            <a:endParaRPr lang="el-GR" i="0" dirty="0"/>
          </a:p>
        </p:txBody>
      </p:sp>
      <p:pic>
        <p:nvPicPr>
          <p:cNvPr id="7" name="Θέση εικόνας 17">
            <a:extLst>
              <a:ext uri="{FF2B5EF4-FFF2-40B4-BE49-F238E27FC236}">
                <a16:creationId xmlns:a16="http://schemas.microsoft.com/office/drawing/2014/main" id="{E91DD1F0-41EA-4789-B18C-D51AA420B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r="17965"/>
          <a:stretch/>
        </p:blipFill>
        <p:spPr>
          <a:xfrm>
            <a:off x="9975272" y="0"/>
            <a:ext cx="2216728" cy="6321489"/>
          </a:xfrm>
          <a:prstGeom prst="rect">
            <a:avLst/>
          </a:prstGeom>
        </p:spPr>
      </p:pic>
      <p:pic>
        <p:nvPicPr>
          <p:cNvPr id="8" name="Εικόνα 6">
            <a:extLst>
              <a:ext uri="{FF2B5EF4-FFF2-40B4-BE49-F238E27FC236}">
                <a16:creationId xmlns:a16="http://schemas.microsoft.com/office/drawing/2014/main" id="{276F1F7F-6258-4029-88CE-FEACEB707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3" y="6321489"/>
            <a:ext cx="1333429" cy="5365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933" y="774222"/>
            <a:ext cx="4624338" cy="32538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696" y="4028114"/>
            <a:ext cx="2568575" cy="246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43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l-GR" smtClean="0"/>
              <a:pPr rtl="0"/>
              <a:t>11</a:t>
            </a:fld>
            <a:endParaRPr lang="el-G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rgbClr val="FF0000"/>
                </a:solidFill>
              </a:rPr>
              <a:t>LNA </a:t>
            </a:r>
            <a:r>
              <a:rPr lang="el-GR" cap="none" dirty="0">
                <a:solidFill>
                  <a:srgbClr val="FF0000"/>
                </a:solidFill>
              </a:rPr>
              <a:t>77</a:t>
            </a:r>
            <a:r>
              <a:rPr lang="en-US" cap="none" dirty="0">
                <a:solidFill>
                  <a:srgbClr val="FF0000"/>
                </a:solidFill>
              </a:rPr>
              <a:t>GHz </a:t>
            </a:r>
            <a:r>
              <a:rPr lang="el-GR" cap="none" dirty="0">
                <a:solidFill>
                  <a:srgbClr val="FF0000"/>
                </a:solidFill>
              </a:rPr>
              <a:t>ΣΕ</a:t>
            </a:r>
            <a:r>
              <a:rPr lang="en-US" cap="none" dirty="0">
                <a:solidFill>
                  <a:srgbClr val="FF0000"/>
                </a:solidFill>
              </a:rPr>
              <a:t> </a:t>
            </a:r>
            <a:r>
              <a:rPr lang="el-GR" cap="none" dirty="0">
                <a:solidFill>
                  <a:srgbClr val="FF0000"/>
                </a:solidFill>
              </a:rPr>
              <a:t>ΤΕΧΝΛΟΓΙΑ </a:t>
            </a:r>
            <a:r>
              <a:rPr lang="en-US" cap="none" dirty="0">
                <a:solidFill>
                  <a:srgbClr val="FF0000"/>
                </a:solidFill>
              </a:rPr>
              <a:t>90nm CMOS</a:t>
            </a:r>
            <a:endParaRPr lang="el-G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31999" y="774222"/>
            <a:ext cx="5562601" cy="3733334"/>
          </a:xfrm>
        </p:spPr>
        <p:txBody>
          <a:bodyPr/>
          <a:lstStyle/>
          <a:p>
            <a:r>
              <a:rPr lang="en-US" i="0" dirty="0"/>
              <a:t>O</a:t>
            </a:r>
            <a:r>
              <a:rPr lang="el-GR" i="0" dirty="0"/>
              <a:t> </a:t>
            </a:r>
            <a:r>
              <a:rPr lang="el-GR" i="0" dirty="0">
                <a:solidFill>
                  <a:schemeClr val="accent1">
                    <a:lumMod val="75000"/>
                  </a:schemeClr>
                </a:solidFill>
              </a:rPr>
              <a:t>LNA</a:t>
            </a:r>
            <a:r>
              <a:rPr lang="el-GR" i="0" dirty="0"/>
              <a:t> εμφανίζει υψηλό και επίπεδο S21, μικρής </a:t>
            </a:r>
          </a:p>
          <a:p>
            <a:r>
              <a:rPr lang="el-GR" i="0" dirty="0"/>
              <a:t>κλίμακας καθυστέρηση διακύμανσης και εξαιρετικό </a:t>
            </a:r>
          </a:p>
          <a:p>
            <a:r>
              <a:rPr lang="el-GR" i="0" dirty="0"/>
              <a:t>N</a:t>
            </a:r>
            <a:r>
              <a:rPr lang="en-US" i="0" dirty="0"/>
              <a:t>F.</a:t>
            </a:r>
          </a:p>
          <a:p>
            <a:endParaRPr lang="en-US" sz="1600" i="0" dirty="0"/>
          </a:p>
          <a:p>
            <a:endParaRPr lang="en-US" sz="1600" i="0" dirty="0"/>
          </a:p>
          <a:p>
            <a:endParaRPr lang="en-US" sz="1600" i="0" dirty="0"/>
          </a:p>
          <a:p>
            <a:endParaRPr lang="en-US" sz="1600" i="0" dirty="0"/>
          </a:p>
          <a:p>
            <a:endParaRPr lang="en-US" sz="1600" i="0" dirty="0"/>
          </a:p>
          <a:p>
            <a:endParaRPr lang="en-US" sz="1600" i="0" dirty="0"/>
          </a:p>
          <a:p>
            <a:endParaRPr lang="en-US" sz="1600" i="0" dirty="0"/>
          </a:p>
          <a:p>
            <a:endParaRPr lang="en-US" sz="1600" i="0" dirty="0"/>
          </a:p>
          <a:p>
            <a:r>
              <a:rPr lang="en-US" sz="1600" b="1" i="0" dirty="0">
                <a:solidFill>
                  <a:srgbClr val="FF0000"/>
                </a:solidFill>
              </a:rPr>
              <a:t>                       </a:t>
            </a:r>
            <a:r>
              <a:rPr lang="en-US" sz="1600" b="1" i="0" dirty="0">
                <a:solidFill>
                  <a:schemeClr val="accent1">
                    <a:lumMod val="75000"/>
                  </a:schemeClr>
                </a:solidFill>
              </a:rPr>
              <a:t>S21 </a:t>
            </a:r>
            <a:r>
              <a:rPr lang="el-GR" sz="1600" b="1" dirty="0">
                <a:solidFill>
                  <a:schemeClr val="accent1">
                    <a:lumMod val="75000"/>
                  </a:schemeClr>
                </a:solidFill>
              </a:rPr>
              <a:t>11,2±1,5 dB και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S12&lt;-29dB</a:t>
            </a:r>
            <a:r>
              <a:rPr lang="el-GR" sz="1600" b="1" dirty="0">
                <a:solidFill>
                  <a:schemeClr val="accent1">
                    <a:lumMod val="75000"/>
                  </a:schemeClr>
                </a:solidFill>
              </a:rPr>
              <a:t> για 64,8~84,6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GHz</a:t>
            </a:r>
            <a:endParaRPr lang="el-G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l-GR" b="1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l-GR" dirty="0"/>
          </a:p>
        </p:txBody>
      </p:sp>
      <p:pic>
        <p:nvPicPr>
          <p:cNvPr id="7" name="Θέση εικόνας 17">
            <a:extLst>
              <a:ext uri="{FF2B5EF4-FFF2-40B4-BE49-F238E27FC236}">
                <a16:creationId xmlns:a16="http://schemas.microsoft.com/office/drawing/2014/main" id="{E91DD1F0-41EA-4789-B18C-D51AA420B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r="17965"/>
          <a:stretch/>
        </p:blipFill>
        <p:spPr>
          <a:xfrm>
            <a:off x="9975272" y="0"/>
            <a:ext cx="2216728" cy="6321489"/>
          </a:xfrm>
          <a:prstGeom prst="rect">
            <a:avLst/>
          </a:prstGeom>
        </p:spPr>
      </p:pic>
      <p:pic>
        <p:nvPicPr>
          <p:cNvPr id="8" name="Εικόνα 6">
            <a:extLst>
              <a:ext uri="{FF2B5EF4-FFF2-40B4-BE49-F238E27FC236}">
                <a16:creationId xmlns:a16="http://schemas.microsoft.com/office/drawing/2014/main" id="{276F1F7F-6258-4029-88CE-FEACEB707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3" y="6321489"/>
            <a:ext cx="1333429" cy="5365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933" y="774222"/>
            <a:ext cx="4624338" cy="32538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433" y="1596883"/>
            <a:ext cx="3486150" cy="2847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65" y="4861603"/>
            <a:ext cx="9800407" cy="192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6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l-GR" smtClean="0"/>
              <a:pPr rtl="0"/>
              <a:t>12</a:t>
            </a:fld>
            <a:endParaRPr lang="el-G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cap="none" dirty="0">
                <a:solidFill>
                  <a:srgbClr val="FF0000"/>
                </a:solidFill>
              </a:rPr>
              <a:t>77</a:t>
            </a:r>
            <a:r>
              <a:rPr lang="en-US" cap="none" dirty="0">
                <a:solidFill>
                  <a:srgbClr val="FF0000"/>
                </a:solidFill>
              </a:rPr>
              <a:t>GHz RADAR </a:t>
            </a:r>
            <a:r>
              <a:rPr lang="el-GR" cap="none" dirty="0">
                <a:solidFill>
                  <a:srgbClr val="FF0000"/>
                </a:solidFill>
              </a:rPr>
              <a:t>ΜΕ ΕΝΣΩΜΑΤΩΜΕΝΟ ΠΟΜΠΟΔΕΚΤΗ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31900" y="1112715"/>
            <a:ext cx="3557537" cy="2673413"/>
          </a:xfrm>
        </p:spPr>
        <p:txBody>
          <a:bodyPr/>
          <a:lstStyle/>
          <a:p>
            <a:r>
              <a:rPr lang="el-GR" i="0" dirty="0"/>
              <a:t>Ένα πλήρες ενσωματωμένο σύστημα</a:t>
            </a:r>
          </a:p>
          <a:p>
            <a:r>
              <a:rPr lang="el-GR" i="0" dirty="0"/>
              <a:t>ραντάρ αυτοκινήτου </a:t>
            </a:r>
            <a:r>
              <a:rPr lang="en-US" i="0" dirty="0">
                <a:solidFill>
                  <a:schemeClr val="accent1">
                    <a:lumMod val="75000"/>
                  </a:schemeClr>
                </a:solidFill>
              </a:rPr>
              <a:t>FMCW</a:t>
            </a:r>
            <a:r>
              <a:rPr lang="el-GR" i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0" dirty="0">
                <a:solidFill>
                  <a:schemeClr val="accent1">
                    <a:lumMod val="75000"/>
                  </a:schemeClr>
                </a:solidFill>
              </a:rPr>
              <a:t>77GHz</a:t>
            </a:r>
          </a:p>
          <a:p>
            <a:r>
              <a:rPr lang="el-GR" i="0" dirty="0"/>
              <a:t>Αξιοποιεί έναν </a:t>
            </a:r>
            <a:r>
              <a:rPr lang="en-US" i="0" dirty="0"/>
              <a:t>fractional-synthesizer</a:t>
            </a:r>
            <a:r>
              <a:rPr lang="el-GR" i="0" dirty="0"/>
              <a:t> ως γεννήτρια </a:t>
            </a:r>
            <a:r>
              <a:rPr lang="en-US" i="0" dirty="0"/>
              <a:t>FMCW, </a:t>
            </a:r>
            <a:r>
              <a:rPr lang="el-GR" i="0" dirty="0"/>
              <a:t>το 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</a:rPr>
              <a:t>carrier</a:t>
            </a:r>
            <a:r>
              <a:rPr lang="en-US" i="0" dirty="0"/>
              <a:t> </a:t>
            </a:r>
            <a:r>
              <a:rPr lang="el-GR" i="0" dirty="0"/>
              <a:t>γραμμικής διαμόρφωσης του πομπού είναι στα </a:t>
            </a:r>
            <a:r>
              <a:rPr lang="el-GR" i="0" dirty="0">
                <a:solidFill>
                  <a:schemeClr val="accent1">
                    <a:lumMod val="75000"/>
                  </a:schemeClr>
                </a:solidFill>
              </a:rPr>
              <a:t>700</a:t>
            </a:r>
            <a:r>
              <a:rPr lang="en-US" i="0" dirty="0" err="1">
                <a:solidFill>
                  <a:schemeClr val="accent1">
                    <a:lumMod val="75000"/>
                  </a:schemeClr>
                </a:solidFill>
              </a:rPr>
              <a:t>MHz</a:t>
            </a:r>
            <a:r>
              <a:rPr lang="en-US" i="0" dirty="0" err="1"/>
              <a:t>.</a:t>
            </a:r>
            <a:r>
              <a:rPr lang="en-US" i="0" dirty="0"/>
              <a:t> </a:t>
            </a:r>
            <a:r>
              <a:rPr lang="el-GR" i="0" dirty="0"/>
              <a:t>Ο δέκτης μαζί με έναν εξωτερικό </a:t>
            </a:r>
            <a:r>
              <a:rPr lang="en-US" i="0" dirty="0"/>
              <a:t>baseband</a:t>
            </a:r>
            <a:r>
              <a:rPr lang="el-GR" i="0" dirty="0"/>
              <a:t> επεξεργαστή ανιχνεύει την απόσταση και τη σχετική ταχύτητα με </a:t>
            </a:r>
            <a:r>
              <a:rPr lang="en-US" i="0" dirty="0"/>
              <a:t>FFT </a:t>
            </a:r>
            <a:r>
              <a:rPr lang="el-GR" i="0" dirty="0"/>
              <a:t>αλγόριθμο.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869" y="1005484"/>
            <a:ext cx="5750402" cy="4724797"/>
          </a:xfrm>
          <a:prstGeom prst="rect">
            <a:avLst/>
          </a:prstGeom>
        </p:spPr>
      </p:pic>
      <p:pic>
        <p:nvPicPr>
          <p:cNvPr id="8" name="Θέση εικόνας 17">
            <a:extLst>
              <a:ext uri="{FF2B5EF4-FFF2-40B4-BE49-F238E27FC236}">
                <a16:creationId xmlns:a16="http://schemas.microsoft.com/office/drawing/2014/main" id="{E91DD1F0-41EA-4789-B18C-D51AA420B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r="17965"/>
          <a:stretch/>
        </p:blipFill>
        <p:spPr>
          <a:xfrm>
            <a:off x="9975272" y="0"/>
            <a:ext cx="2216728" cy="6321489"/>
          </a:xfrm>
          <a:prstGeom prst="rect">
            <a:avLst/>
          </a:prstGeom>
        </p:spPr>
      </p:pic>
      <p:pic>
        <p:nvPicPr>
          <p:cNvPr id="9" name="Εικόνα 6">
            <a:extLst>
              <a:ext uri="{FF2B5EF4-FFF2-40B4-BE49-F238E27FC236}">
                <a16:creationId xmlns:a16="http://schemas.microsoft.com/office/drawing/2014/main" id="{276F1F7F-6258-4029-88CE-FEACEB707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3" y="6321489"/>
            <a:ext cx="1333429" cy="5365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7337" y="4406381"/>
            <a:ext cx="6012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</a:t>
            </a:r>
            <a:r>
              <a:rPr lang="en-US" dirty="0"/>
              <a:t> </a:t>
            </a:r>
            <a:r>
              <a:rPr lang="el-GR" dirty="0"/>
              <a:t>και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LNA</a:t>
            </a:r>
            <a:r>
              <a:rPr lang="en-US" dirty="0"/>
              <a:t> mm-wave </a:t>
            </a:r>
            <a:r>
              <a:rPr lang="el-GR" dirty="0"/>
              <a:t>είναι </a:t>
            </a:r>
            <a:endParaRPr lang="en-US" dirty="0"/>
          </a:p>
          <a:p>
            <a:r>
              <a:rPr lang="el-GR" dirty="0"/>
              <a:t>ενσωματωμένο σε τσιπ με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65nm CMOS</a:t>
            </a:r>
            <a:r>
              <a:rPr lang="en-US" dirty="0"/>
              <a:t>.</a:t>
            </a:r>
            <a:r>
              <a:rPr lang="el-GR" dirty="0"/>
              <a:t> </a:t>
            </a:r>
            <a:r>
              <a:rPr lang="en-US" dirty="0"/>
              <a:t>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57373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l-GR" smtClean="0"/>
              <a:pPr rtl="0"/>
              <a:t>13</a:t>
            </a:fld>
            <a:endParaRPr lang="el-G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cap="none" dirty="0">
                <a:solidFill>
                  <a:srgbClr val="FF0000"/>
                </a:solidFill>
              </a:rPr>
              <a:t>77</a:t>
            </a:r>
            <a:r>
              <a:rPr lang="en-US" cap="none" dirty="0">
                <a:solidFill>
                  <a:srgbClr val="FF0000"/>
                </a:solidFill>
              </a:rPr>
              <a:t>GHz RADAR </a:t>
            </a:r>
            <a:r>
              <a:rPr lang="el-GR" cap="none" dirty="0">
                <a:solidFill>
                  <a:srgbClr val="FF0000"/>
                </a:solidFill>
              </a:rPr>
              <a:t>ΜΕ ΕΝΣΩΜΑΤΩΜΕΝΟ ΠΟΜΠΟΔΕΚΤΗ</a:t>
            </a:r>
            <a:endParaRPr lang="el-G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31799" y="1080000"/>
            <a:ext cx="9543472" cy="5313491"/>
          </a:xfrm>
        </p:spPr>
        <p:txBody>
          <a:bodyPr/>
          <a:lstStyle/>
          <a:p>
            <a:r>
              <a:rPr lang="el-GR" i="0" dirty="0"/>
              <a:t>  Ο πομποδέκτης περιέχει:</a:t>
            </a:r>
          </a:p>
          <a:p>
            <a:r>
              <a:rPr lang="el-GR" i="0" dirty="0"/>
              <a:t>• </a:t>
            </a:r>
            <a:r>
              <a:rPr lang="en-US" i="0" dirty="0">
                <a:solidFill>
                  <a:schemeClr val="accent1">
                    <a:lumMod val="75000"/>
                  </a:schemeClr>
                </a:solidFill>
              </a:rPr>
              <a:t>front-end RF</a:t>
            </a:r>
          </a:p>
          <a:p>
            <a:r>
              <a:rPr lang="en-US" i="0" dirty="0"/>
              <a:t>• </a:t>
            </a:r>
            <a:r>
              <a:rPr lang="el-GR" i="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l-GR" i="0" dirty="0"/>
              <a:t> κεραίες </a:t>
            </a:r>
            <a:r>
              <a:rPr lang="el-GR" i="0" dirty="0">
                <a:solidFill>
                  <a:schemeClr val="accent1">
                    <a:lumMod val="75000"/>
                  </a:schemeClr>
                </a:solidFill>
              </a:rPr>
              <a:t>υψηλής</a:t>
            </a:r>
            <a:r>
              <a:rPr lang="el-GR" i="0" dirty="0"/>
              <a:t> απολαβής </a:t>
            </a:r>
          </a:p>
          <a:p>
            <a:r>
              <a:rPr lang="el-GR" i="0" dirty="0"/>
              <a:t>• γεννήτρια </a:t>
            </a:r>
            <a:r>
              <a:rPr lang="en-US" i="0" dirty="0"/>
              <a:t>FMCW(fractional synthesizer)</a:t>
            </a:r>
          </a:p>
          <a:p>
            <a:r>
              <a:rPr lang="en-US" i="0" dirty="0"/>
              <a:t>• </a:t>
            </a:r>
            <a:r>
              <a:rPr lang="en-US" i="0" dirty="0">
                <a:solidFill>
                  <a:schemeClr val="accent1">
                    <a:lumMod val="75000"/>
                  </a:schemeClr>
                </a:solidFill>
              </a:rPr>
              <a:t>FPGA</a:t>
            </a:r>
            <a:r>
              <a:rPr lang="en-US" i="0" dirty="0"/>
              <a:t> </a:t>
            </a:r>
            <a:r>
              <a:rPr lang="el-GR" i="0" dirty="0"/>
              <a:t>επεξεργαστή σήματος</a:t>
            </a:r>
          </a:p>
          <a:p>
            <a:r>
              <a:rPr lang="el-GR" i="0" dirty="0"/>
              <a:t>• </a:t>
            </a:r>
            <a:r>
              <a:rPr lang="en-US" i="0" dirty="0">
                <a:solidFill>
                  <a:schemeClr val="accent1">
                    <a:lumMod val="75000"/>
                  </a:schemeClr>
                </a:solidFill>
              </a:rPr>
              <a:t>VCO</a:t>
            </a:r>
            <a:r>
              <a:rPr lang="en-US" i="0" dirty="0"/>
              <a:t> </a:t>
            </a:r>
            <a:r>
              <a:rPr lang="el-GR" i="0" dirty="0"/>
              <a:t>δίνει </a:t>
            </a:r>
            <a:r>
              <a:rPr lang="en-US" i="0" dirty="0"/>
              <a:t>carrier </a:t>
            </a:r>
            <a:r>
              <a:rPr lang="el-GR" i="0" dirty="0"/>
              <a:t>σήμα </a:t>
            </a:r>
            <a:r>
              <a:rPr lang="en-US" i="0" dirty="0"/>
              <a:t>77GHz </a:t>
            </a:r>
            <a:r>
              <a:rPr lang="el-GR" i="0" dirty="0"/>
              <a:t>στον </a:t>
            </a:r>
            <a:r>
              <a:rPr lang="en-US" i="0" dirty="0">
                <a:solidFill>
                  <a:schemeClr val="accent1">
                    <a:lumMod val="75000"/>
                  </a:schemeClr>
                </a:solidFill>
              </a:rPr>
              <a:t>PA</a:t>
            </a:r>
            <a:r>
              <a:rPr lang="el-GR" i="0" dirty="0"/>
              <a:t>,</a:t>
            </a:r>
          </a:p>
          <a:p>
            <a:r>
              <a:rPr lang="el-GR" i="0" dirty="0"/>
              <a:t>μείκτη,πρώτο διαιρέτη</a:t>
            </a:r>
          </a:p>
          <a:p>
            <a:r>
              <a:rPr lang="el-GR" i="0" dirty="0"/>
              <a:t>  </a:t>
            </a:r>
          </a:p>
          <a:p>
            <a:r>
              <a:rPr lang="el-GR" i="0" dirty="0"/>
              <a:t>   Δεν χρειαζόματε πολλά </a:t>
            </a:r>
            <a:r>
              <a:rPr lang="en-US" i="0" dirty="0"/>
              <a:t>blocks mm </a:t>
            </a:r>
            <a:r>
              <a:rPr lang="el-GR" i="0" dirty="0"/>
              <a:t>κυμάτων όπως πολλαπλασιαστές συχνότητας. Το ρολόι αναφοράς έχει ρυθμιστεί στα 700</a:t>
            </a:r>
            <a:r>
              <a:rPr lang="en-US" i="0" dirty="0"/>
              <a:t>MHz </a:t>
            </a:r>
            <a:r>
              <a:rPr lang="el-GR" i="0" dirty="0"/>
              <a:t>από εξωτερικό </a:t>
            </a:r>
            <a:r>
              <a:rPr lang="en-US" i="0" dirty="0"/>
              <a:t>PLL </a:t>
            </a:r>
            <a:r>
              <a:rPr lang="el-GR" i="0" dirty="0"/>
              <a:t>με κρυσταλλικό ταλαντωτή. Προκειμένου να επιτευχθεί η καλύτερη ανάλυση συχνότητας, ο χρόνος δειγματοληψίας FFT θα πρέπει να είναι τόσο μεγάλος ώστε να αξιοποιεί πλήρως τις πληροφορίες για την εκτίμηση συχνότητας </a:t>
            </a:r>
            <a:r>
              <a:rPr lang="el-GR" i="0" dirty="0">
                <a:solidFill>
                  <a:schemeClr val="accent1"/>
                </a:solidFill>
              </a:rPr>
              <a:t>IF</a:t>
            </a:r>
            <a:r>
              <a:rPr lang="el-GR" i="0" dirty="0"/>
              <a:t> σε κάθε διάστημα και μεσοδιάστημα.</a:t>
            </a:r>
            <a:r>
              <a:rPr lang="en-US" i="0" dirty="0"/>
              <a:t> </a:t>
            </a:r>
            <a:r>
              <a:rPr lang="el-GR" i="0" dirty="0"/>
              <a:t>Έτσι, επιτυγχάνεται ο συγχρονισμός του </a:t>
            </a:r>
            <a:r>
              <a:rPr lang="en-US" i="0" dirty="0"/>
              <a:t>DSP </a:t>
            </a:r>
            <a:r>
              <a:rPr lang="el-GR" i="0" dirty="0"/>
              <a:t>και των </a:t>
            </a:r>
            <a:r>
              <a:rPr lang="en-US" i="0" dirty="0"/>
              <a:t>modulation logics.</a:t>
            </a:r>
            <a:endParaRPr lang="el-GR" i="0" dirty="0"/>
          </a:p>
        </p:txBody>
      </p:sp>
      <p:pic>
        <p:nvPicPr>
          <p:cNvPr id="7" name="Θέση εικόνας 17">
            <a:extLst>
              <a:ext uri="{FF2B5EF4-FFF2-40B4-BE49-F238E27FC236}">
                <a16:creationId xmlns:a16="http://schemas.microsoft.com/office/drawing/2014/main" id="{E91DD1F0-41EA-4789-B18C-D51AA420B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r="17965"/>
          <a:stretch/>
        </p:blipFill>
        <p:spPr>
          <a:xfrm>
            <a:off x="9975272" y="0"/>
            <a:ext cx="2216728" cy="6321489"/>
          </a:xfrm>
          <a:prstGeom prst="rect">
            <a:avLst/>
          </a:prstGeom>
        </p:spPr>
      </p:pic>
      <p:pic>
        <p:nvPicPr>
          <p:cNvPr id="8" name="Εικόνα 6">
            <a:extLst>
              <a:ext uri="{FF2B5EF4-FFF2-40B4-BE49-F238E27FC236}">
                <a16:creationId xmlns:a16="http://schemas.microsoft.com/office/drawing/2014/main" id="{276F1F7F-6258-4029-88CE-FEACEB707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3" y="6321489"/>
            <a:ext cx="1333429" cy="5365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316" y="985478"/>
            <a:ext cx="5641956" cy="275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7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l-GR" smtClean="0"/>
              <a:pPr rtl="0"/>
              <a:t>14</a:t>
            </a:fld>
            <a:endParaRPr lang="el-G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cap="none" dirty="0">
                <a:solidFill>
                  <a:srgbClr val="FF0000"/>
                </a:solidFill>
              </a:rPr>
              <a:t>77</a:t>
            </a:r>
            <a:r>
              <a:rPr lang="en-US" cap="none" dirty="0">
                <a:solidFill>
                  <a:srgbClr val="FF0000"/>
                </a:solidFill>
              </a:rPr>
              <a:t>GHz RADAR </a:t>
            </a:r>
            <a:r>
              <a:rPr lang="el-GR" cap="none" dirty="0">
                <a:solidFill>
                  <a:srgbClr val="FF0000"/>
                </a:solidFill>
              </a:rPr>
              <a:t>ΜΕ ΕΝΣΩΜΑΤΩΜΕΝΟ ΠΟΜΠΟΔΕΚΤΗ</a:t>
            </a:r>
            <a:endParaRPr lang="el-G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31799" y="1080000"/>
            <a:ext cx="6819320" cy="1251003"/>
          </a:xfrm>
        </p:spPr>
        <p:txBody>
          <a:bodyPr/>
          <a:lstStyle/>
          <a:p>
            <a:r>
              <a:rPr lang="en-US" i="0" dirty="0"/>
              <a:t> </a:t>
            </a:r>
            <a:r>
              <a:rPr lang="el-GR" i="0" dirty="0"/>
              <a:t>Ο </a:t>
            </a:r>
            <a:r>
              <a:rPr lang="en-US" i="0" dirty="0">
                <a:solidFill>
                  <a:schemeClr val="accent1"/>
                </a:solidFill>
              </a:rPr>
              <a:t>VCO</a:t>
            </a:r>
            <a:r>
              <a:rPr lang="en-US" i="0" dirty="0"/>
              <a:t> </a:t>
            </a:r>
            <a:r>
              <a:rPr lang="el-GR" i="0" dirty="0"/>
              <a:t>έχει δομή </a:t>
            </a:r>
            <a:r>
              <a:rPr lang="en-US" i="0" dirty="0">
                <a:solidFill>
                  <a:schemeClr val="accent1"/>
                </a:solidFill>
              </a:rPr>
              <a:t>LC-tank</a:t>
            </a:r>
            <a:r>
              <a:rPr lang="en-US" i="0" dirty="0"/>
              <a:t> </a:t>
            </a:r>
            <a:r>
              <a:rPr lang="el-GR" i="0" dirty="0"/>
              <a:t>με </a:t>
            </a:r>
            <a:r>
              <a:rPr lang="en-US" i="0" dirty="0" err="1"/>
              <a:t>varactors</a:t>
            </a:r>
            <a:r>
              <a:rPr lang="en-US" i="0" dirty="0"/>
              <a:t> </a:t>
            </a:r>
            <a:r>
              <a:rPr lang="el-GR" i="0" dirty="0"/>
              <a:t>πάχους οξειδίου </a:t>
            </a:r>
            <a:r>
              <a:rPr lang="el-GR" i="0" dirty="0">
                <a:solidFill>
                  <a:srgbClr val="FF0000"/>
                </a:solidFill>
              </a:rPr>
              <a:t>5</a:t>
            </a:r>
            <a:r>
              <a:rPr lang="en-US" i="0" dirty="0">
                <a:solidFill>
                  <a:srgbClr val="FF0000"/>
                </a:solidFill>
              </a:rPr>
              <a:t>.6nm </a:t>
            </a:r>
            <a:r>
              <a:rPr lang="el-GR" i="0" dirty="0"/>
              <a:t>για την καταστολή του </a:t>
            </a:r>
            <a:r>
              <a:rPr lang="en-US" i="0" dirty="0">
                <a:solidFill>
                  <a:schemeClr val="accent1"/>
                </a:solidFill>
              </a:rPr>
              <a:t>leakage</a:t>
            </a:r>
            <a:r>
              <a:rPr lang="en-US" i="0" dirty="0"/>
              <a:t>. </a:t>
            </a:r>
            <a:r>
              <a:rPr lang="el-GR" i="0" dirty="0"/>
              <a:t>Για να οδηγήσουμε ένα μεγάλο φορτίο </a:t>
            </a:r>
            <a:r>
              <a:rPr lang="el-GR" i="0" dirty="0">
                <a:solidFill>
                  <a:srgbClr val="FF0000"/>
                </a:solidFill>
              </a:rPr>
              <a:t>66 fF </a:t>
            </a:r>
            <a:r>
              <a:rPr lang="el-GR" i="0" dirty="0"/>
              <a:t>για τον διαχωριστή, το </a:t>
            </a:r>
            <a:r>
              <a:rPr lang="el-GR" i="0" dirty="0">
                <a:solidFill>
                  <a:schemeClr val="accent1"/>
                </a:solidFill>
              </a:rPr>
              <a:t>PA</a:t>
            </a:r>
            <a:r>
              <a:rPr lang="el-GR" i="0" dirty="0"/>
              <a:t> και τον </a:t>
            </a:r>
            <a:r>
              <a:rPr lang="el-GR" i="0" dirty="0">
                <a:solidFill>
                  <a:schemeClr val="accent1"/>
                </a:solidFill>
              </a:rPr>
              <a:t>μείκτη</a:t>
            </a:r>
            <a:r>
              <a:rPr lang="el-GR" i="0" dirty="0"/>
              <a:t> στα </a:t>
            </a:r>
            <a:r>
              <a:rPr lang="el-GR" i="0" dirty="0">
                <a:solidFill>
                  <a:srgbClr val="FF0000"/>
                </a:solidFill>
              </a:rPr>
              <a:t>77 GHz</a:t>
            </a:r>
            <a:r>
              <a:rPr lang="el-GR" i="0" dirty="0"/>
              <a:t>, χρησιμοποιούμε ένα ψευδοδιαφορικό συντονισμένο ζεύγος ενισχυτών </a:t>
            </a:r>
            <a:r>
              <a:rPr lang="el-GR" i="0" dirty="0">
                <a:solidFill>
                  <a:schemeClr val="accent1"/>
                </a:solidFill>
              </a:rPr>
              <a:t>M3-M4</a:t>
            </a:r>
            <a:r>
              <a:rPr lang="el-GR" i="0" dirty="0"/>
              <a:t> ως </a:t>
            </a:r>
            <a:r>
              <a:rPr lang="el-GR" i="0" dirty="0">
                <a:solidFill>
                  <a:schemeClr val="accent1"/>
                </a:solidFill>
              </a:rPr>
              <a:t>buffer</a:t>
            </a:r>
            <a:r>
              <a:rPr lang="el-GR" i="0" dirty="0"/>
              <a:t>. </a:t>
            </a:r>
          </a:p>
        </p:txBody>
      </p:sp>
      <p:pic>
        <p:nvPicPr>
          <p:cNvPr id="7" name="Θέση εικόνας 17">
            <a:extLst>
              <a:ext uri="{FF2B5EF4-FFF2-40B4-BE49-F238E27FC236}">
                <a16:creationId xmlns:a16="http://schemas.microsoft.com/office/drawing/2014/main" id="{E91DD1F0-41EA-4789-B18C-D51AA420B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r="17965"/>
          <a:stretch/>
        </p:blipFill>
        <p:spPr>
          <a:xfrm>
            <a:off x="9975272" y="0"/>
            <a:ext cx="2216728" cy="6321489"/>
          </a:xfrm>
          <a:prstGeom prst="rect">
            <a:avLst/>
          </a:prstGeom>
        </p:spPr>
      </p:pic>
      <p:pic>
        <p:nvPicPr>
          <p:cNvPr id="8" name="Εικόνα 6">
            <a:extLst>
              <a:ext uri="{FF2B5EF4-FFF2-40B4-BE49-F238E27FC236}">
                <a16:creationId xmlns:a16="http://schemas.microsoft.com/office/drawing/2014/main" id="{276F1F7F-6258-4029-88CE-FEACEB707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3" y="6321489"/>
            <a:ext cx="1333429" cy="5365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121" y="648000"/>
            <a:ext cx="2724150" cy="2419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99" y="2259002"/>
            <a:ext cx="1779385" cy="26797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12915" y="2345435"/>
            <a:ext cx="50375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Ο </a:t>
            </a:r>
            <a:r>
              <a:rPr lang="el-GR" dirty="0">
                <a:solidFill>
                  <a:schemeClr val="accent1"/>
                </a:solidFill>
              </a:rPr>
              <a:t>πρώτος διαιρέτης </a:t>
            </a:r>
            <a:r>
              <a:rPr lang="el-GR" dirty="0"/>
              <a:t>υλοποιείται με </a:t>
            </a:r>
            <a:r>
              <a:rPr lang="en-US" dirty="0">
                <a:solidFill>
                  <a:schemeClr val="accent1"/>
                </a:solidFill>
              </a:rPr>
              <a:t>direct injection-locked</a:t>
            </a:r>
            <a:r>
              <a:rPr lang="el-GR" dirty="0">
                <a:solidFill>
                  <a:schemeClr val="accent1"/>
                </a:solidFill>
              </a:rPr>
              <a:t> </a:t>
            </a:r>
            <a:r>
              <a:rPr lang="el-GR" dirty="0"/>
              <a:t>τοπολογία, όπου το σήμα ελέγχου συνδέεται με την πύλη του διακόπτη </a:t>
            </a:r>
            <a:r>
              <a:rPr lang="el-GR" dirty="0">
                <a:solidFill>
                  <a:schemeClr val="accent1"/>
                </a:solidFill>
              </a:rPr>
              <a:t>M7</a:t>
            </a:r>
            <a:r>
              <a:rPr lang="el-GR" dirty="0"/>
              <a:t>. Η τάση πόλωσης </a:t>
            </a:r>
            <a:r>
              <a:rPr lang="el-GR" dirty="0">
                <a:solidFill>
                  <a:schemeClr val="accent1"/>
                </a:solidFill>
              </a:rPr>
              <a:t>Vb</a:t>
            </a:r>
            <a:r>
              <a:rPr lang="el-GR" dirty="0">
                <a:solidFill>
                  <a:srgbClr val="FF0000"/>
                </a:solidFill>
              </a:rPr>
              <a:t> </a:t>
            </a:r>
            <a:r>
              <a:rPr lang="el-GR" dirty="0"/>
              <a:t>επηρεάζει το εύρος κλειδώματος. Το υψηλότερο Vb παράγει μεγαλύτερο εύρος κλειδώματος υποβαθμίζοντας το </a:t>
            </a:r>
            <a:r>
              <a:rPr lang="en-US" dirty="0"/>
              <a:t>tank</a:t>
            </a:r>
            <a:r>
              <a:rPr lang="el-GR" dirty="0"/>
              <a:t> και μειώνοντας την ταλάντευση </a:t>
            </a:r>
            <a:r>
              <a:rPr lang="el-GR" dirty="0">
                <a:solidFill>
                  <a:schemeClr val="accent1"/>
                </a:solidFill>
              </a:rPr>
              <a:t>εξόδου</a:t>
            </a:r>
            <a:r>
              <a:rPr lang="el-GR" dirty="0"/>
              <a:t>. Με ταλάντευση εισόδου 800mV , ο διαιρέτης </a:t>
            </a:r>
            <a:r>
              <a:rPr lang="el-GR" dirty="0">
                <a:solidFill>
                  <a:schemeClr val="accent1"/>
                </a:solidFill>
              </a:rPr>
              <a:t>αποτυγχάνει</a:t>
            </a:r>
            <a:r>
              <a:rPr lang="el-GR" dirty="0"/>
              <a:t> για </a:t>
            </a:r>
            <a:r>
              <a:rPr lang="el-GR" dirty="0">
                <a:solidFill>
                  <a:schemeClr val="accent1">
                    <a:lumMod val="75000"/>
                  </a:schemeClr>
                </a:solidFill>
              </a:rPr>
              <a:t>Vb&gt;1V</a:t>
            </a:r>
            <a:r>
              <a:rPr lang="el-GR" dirty="0"/>
              <a:t>. Εδώ, επιλέγουμε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Vb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= 0.8</a:t>
            </a:r>
            <a:r>
              <a:rPr lang="el-GR" dirty="0">
                <a:solidFill>
                  <a:schemeClr val="accent1">
                    <a:lumMod val="75000"/>
                  </a:schemeClr>
                </a:solidFill>
              </a:rPr>
              <a:t>V </a:t>
            </a:r>
            <a:r>
              <a:rPr lang="el-GR" dirty="0"/>
              <a:t>για να φτάσουμε σε εύρος κλειδώματος </a:t>
            </a:r>
            <a:r>
              <a:rPr lang="el-GR" dirty="0">
                <a:solidFill>
                  <a:schemeClr val="accent1">
                    <a:lumMod val="75000"/>
                  </a:schemeClr>
                </a:solidFill>
              </a:rPr>
              <a:t>4 GHz </a:t>
            </a:r>
            <a:r>
              <a:rPr lang="el-GR" dirty="0"/>
              <a:t>με επαρκές περιθώριο σχεδιασμού. Αυτοί του τύπου οι διαιρέτες παρουσιάζουν λιγότερο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kickback</a:t>
            </a:r>
            <a:r>
              <a:rPr lang="en-US" dirty="0"/>
              <a:t> </a:t>
            </a:r>
            <a:r>
              <a:rPr lang="el-GR" dirty="0"/>
              <a:t>από οτι τους αντίστοιχους στατικούς.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60" y="5025232"/>
            <a:ext cx="2136889" cy="1698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8875" y="3283350"/>
            <a:ext cx="26479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19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l-GR" smtClean="0"/>
              <a:pPr rtl="0"/>
              <a:t>15</a:t>
            </a:fld>
            <a:endParaRPr lang="el-G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cap="none" dirty="0">
                <a:solidFill>
                  <a:srgbClr val="FF0000"/>
                </a:solidFill>
              </a:rPr>
              <a:t>77</a:t>
            </a:r>
            <a:r>
              <a:rPr lang="en-US" cap="none" dirty="0">
                <a:solidFill>
                  <a:srgbClr val="FF0000"/>
                </a:solidFill>
              </a:rPr>
              <a:t>GHz RADAR </a:t>
            </a:r>
            <a:r>
              <a:rPr lang="el-GR" cap="none" dirty="0">
                <a:solidFill>
                  <a:srgbClr val="FF0000"/>
                </a:solidFill>
              </a:rPr>
              <a:t>ΜΕ ΕΝΣΩΜΑΤΩΜΕΝΟ ΠΟΜΠΟΔΕΚΤΗ</a:t>
            </a:r>
            <a:endParaRPr lang="el-GR" dirty="0"/>
          </a:p>
        </p:txBody>
      </p:sp>
      <p:pic>
        <p:nvPicPr>
          <p:cNvPr id="7" name="Θέση εικόνας 17">
            <a:extLst>
              <a:ext uri="{FF2B5EF4-FFF2-40B4-BE49-F238E27FC236}">
                <a16:creationId xmlns:a16="http://schemas.microsoft.com/office/drawing/2014/main" id="{E91DD1F0-41EA-4789-B18C-D51AA420B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r="17965"/>
          <a:stretch/>
        </p:blipFill>
        <p:spPr>
          <a:xfrm>
            <a:off x="9975272" y="0"/>
            <a:ext cx="2216728" cy="6321489"/>
          </a:xfrm>
          <a:prstGeom prst="rect">
            <a:avLst/>
          </a:prstGeom>
        </p:spPr>
      </p:pic>
      <p:pic>
        <p:nvPicPr>
          <p:cNvPr id="8" name="Εικόνα 6">
            <a:extLst>
              <a:ext uri="{FF2B5EF4-FFF2-40B4-BE49-F238E27FC236}">
                <a16:creationId xmlns:a16="http://schemas.microsoft.com/office/drawing/2014/main" id="{276F1F7F-6258-4029-88CE-FEACEB707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3" y="6321489"/>
            <a:ext cx="1333429" cy="536511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31800" y="1007998"/>
            <a:ext cx="9543471" cy="419576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l-GR" i="0" dirty="0"/>
              <a:t>  </a:t>
            </a:r>
            <a:r>
              <a:rPr lang="en-US" b="1" i="0" dirty="0">
                <a:solidFill>
                  <a:schemeClr val="accent1"/>
                </a:solidFill>
              </a:rPr>
              <a:t>LNA</a:t>
            </a:r>
            <a:r>
              <a:rPr lang="en-US" i="0" dirty="0"/>
              <a:t> </a:t>
            </a:r>
            <a:r>
              <a:rPr lang="el-GR" i="0" dirty="0"/>
              <a:t>χρησιμοποιεί </a:t>
            </a:r>
            <a:r>
              <a:rPr lang="el-GR" i="0" dirty="0">
                <a:solidFill>
                  <a:schemeClr val="accent1"/>
                </a:solidFill>
              </a:rPr>
              <a:t>3 ίδια στάδια κέρδους</a:t>
            </a:r>
            <a:r>
              <a:rPr lang="el-GR" i="0" dirty="0"/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l-GR" i="0" dirty="0"/>
              <a:t>που το καθένα έχει κασκοδική δομή και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l-GR" i="0" dirty="0"/>
              <a:t>συζευγμένα δίκτυα αντιστοίχισης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l-GR" i="0" dirty="0"/>
              <a:t>τοποθετούνται μεταξύ των σταδίων. Για την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l-GR" i="0" dirty="0">
                <a:solidFill>
                  <a:schemeClr val="accent1"/>
                </a:solidFill>
              </a:rPr>
              <a:t>αποφυγή</a:t>
            </a:r>
            <a:r>
              <a:rPr lang="el-GR" i="0" dirty="0"/>
              <a:t> σημαντικής </a:t>
            </a:r>
            <a:r>
              <a:rPr lang="el-GR" i="0" dirty="0">
                <a:solidFill>
                  <a:schemeClr val="accent1"/>
                </a:solidFill>
              </a:rPr>
              <a:t>διαρροής</a:t>
            </a:r>
            <a:r>
              <a:rPr lang="el-GR" i="0" dirty="0"/>
              <a:t> στο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l-GR" i="0" dirty="0"/>
              <a:t>υπόστρωμα, τοποθετούμε δύο στρώσεις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l-GR" i="0" dirty="0"/>
              <a:t>μετάλλου ως επίπεδο γείωσης. </a:t>
            </a:r>
            <a:r>
              <a:rPr lang="el-GR" i="0" dirty="0">
                <a:solidFill>
                  <a:schemeClr val="accent1"/>
                </a:solidFill>
              </a:rPr>
              <a:t>Μ1</a:t>
            </a:r>
            <a:r>
              <a:rPr lang="el-GR" i="0" dirty="0"/>
              <a:t> και </a:t>
            </a:r>
            <a:r>
              <a:rPr lang="el-GR" i="0" dirty="0">
                <a:solidFill>
                  <a:schemeClr val="accent1"/>
                </a:solidFill>
              </a:rPr>
              <a:t>Μ2</a:t>
            </a:r>
            <a:r>
              <a:rPr lang="el-GR" i="0" dirty="0"/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l-GR" i="0" dirty="0"/>
              <a:t>διοχετεύονται μέσω διόδων για να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l-GR" i="0" dirty="0"/>
              <a:t>σχηματίσουν ένα παχύτερο επίπεδο γείωσης χωρίς σχισμή διείσδυσης. Το κέρδος </a:t>
            </a:r>
            <a:r>
              <a:rPr lang="el-GR" i="0" dirty="0">
                <a:solidFill>
                  <a:schemeClr val="accent1"/>
                </a:solidFill>
              </a:rPr>
              <a:t>LNA</a:t>
            </a:r>
            <a:r>
              <a:rPr lang="el-GR" i="0" dirty="0"/>
              <a:t> και ο αριθμός θορύβου βελτιώνονται κατά τουλάχιστον 2 έως 4 dB χρησιμοποιώντας αυτήν τη γείωση διπλής στρώσης. Το </a:t>
            </a:r>
            <a:r>
              <a:rPr lang="en-US" i="0" dirty="0"/>
              <a:t>M1 </a:t>
            </a:r>
            <a:r>
              <a:rPr lang="el-GR" i="0" dirty="0"/>
              <a:t>και </a:t>
            </a:r>
            <a:r>
              <a:rPr lang="en-US" i="0" dirty="0"/>
              <a:t>M2 </a:t>
            </a:r>
            <a:r>
              <a:rPr lang="el-GR" i="0" dirty="0"/>
              <a:t>είναι σε </a:t>
            </a:r>
            <a:r>
              <a:rPr lang="el-GR" i="0" dirty="0">
                <a:solidFill>
                  <a:schemeClr val="accent1"/>
                </a:solidFill>
              </a:rPr>
              <a:t>κοινό </a:t>
            </a:r>
            <a:r>
              <a:rPr lang="en-US" i="0" dirty="0">
                <a:solidFill>
                  <a:schemeClr val="accent1"/>
                </a:solidFill>
              </a:rPr>
              <a:t>junction </a:t>
            </a:r>
            <a:r>
              <a:rPr lang="el-GR" i="0" dirty="0"/>
              <a:t>για να ελαχιστοποιηθεί η </a:t>
            </a:r>
            <a:r>
              <a:rPr lang="el-GR" i="0" dirty="0">
                <a:solidFill>
                  <a:schemeClr val="accent1"/>
                </a:solidFill>
              </a:rPr>
              <a:t>παρασιτική χωρητικότητα</a:t>
            </a:r>
            <a:r>
              <a:rPr lang="el-GR" i="0" dirty="0"/>
              <a:t> του εσωτερικού κόμβου. Το ποσοστό θορύβου του δέκτη καθορίζεται κυρίως από τον μίκτη και τον ενισχυτή IF, καλό είναι να διατηρείται το LNA σε περιοχή υψηλού κέρδους.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471" y="1007999"/>
            <a:ext cx="52578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36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l-GR" smtClean="0"/>
              <a:pPr rtl="0"/>
              <a:t>16</a:t>
            </a:fld>
            <a:endParaRPr lang="el-G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cap="none" dirty="0">
                <a:solidFill>
                  <a:srgbClr val="FF0000"/>
                </a:solidFill>
              </a:rPr>
              <a:t>77</a:t>
            </a:r>
            <a:r>
              <a:rPr lang="en-US" cap="none" dirty="0">
                <a:solidFill>
                  <a:srgbClr val="FF0000"/>
                </a:solidFill>
              </a:rPr>
              <a:t>GHz RADAR </a:t>
            </a:r>
            <a:r>
              <a:rPr lang="el-GR" cap="none" dirty="0">
                <a:solidFill>
                  <a:srgbClr val="FF0000"/>
                </a:solidFill>
              </a:rPr>
              <a:t>ΜΕ ΕΝΣΩΜΑΤΩΜΕΝΟ ΠΟΜΠΟΔΕΚΤΗ</a:t>
            </a:r>
            <a:endParaRPr lang="el-GR" dirty="0"/>
          </a:p>
        </p:txBody>
      </p:sp>
      <p:pic>
        <p:nvPicPr>
          <p:cNvPr id="7" name="Θέση εικόνας 17">
            <a:extLst>
              <a:ext uri="{FF2B5EF4-FFF2-40B4-BE49-F238E27FC236}">
                <a16:creationId xmlns:a16="http://schemas.microsoft.com/office/drawing/2014/main" id="{E91DD1F0-41EA-4789-B18C-D51AA420B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r="17965"/>
          <a:stretch/>
        </p:blipFill>
        <p:spPr>
          <a:xfrm>
            <a:off x="9975272" y="0"/>
            <a:ext cx="2216728" cy="6321489"/>
          </a:xfrm>
          <a:prstGeom prst="rect">
            <a:avLst/>
          </a:prstGeom>
        </p:spPr>
      </p:pic>
      <p:pic>
        <p:nvPicPr>
          <p:cNvPr id="8" name="Εικόνα 6">
            <a:extLst>
              <a:ext uri="{FF2B5EF4-FFF2-40B4-BE49-F238E27FC236}">
                <a16:creationId xmlns:a16="http://schemas.microsoft.com/office/drawing/2014/main" id="{276F1F7F-6258-4029-88CE-FEACEB707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3" y="6321489"/>
            <a:ext cx="1333429" cy="5365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733" y="2918263"/>
            <a:ext cx="3422050" cy="29736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2000" y="1406418"/>
            <a:ext cx="9192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PA</a:t>
            </a:r>
            <a:r>
              <a:rPr lang="en-US" dirty="0"/>
              <a:t> </a:t>
            </a:r>
            <a:r>
              <a:rPr lang="el-GR" dirty="0"/>
              <a:t>χρησιμοποιεί 5 στάδια σε καταρράκτη με συζυγή αντιστοίχιση ενδιάμεσα που το καθένα αποτελείται από ενισχυτή </a:t>
            </a:r>
            <a:r>
              <a:rPr lang="en-US" dirty="0"/>
              <a:t>A-class</a:t>
            </a:r>
            <a:r>
              <a:rPr lang="el-GR" dirty="0"/>
              <a:t> μιας βαθμίδας. Προσθέτουμε </a:t>
            </a:r>
            <a:r>
              <a:rPr lang="el-GR" dirty="0">
                <a:solidFill>
                  <a:schemeClr val="accent1"/>
                </a:solidFill>
              </a:rPr>
              <a:t>τοπικά </a:t>
            </a:r>
            <a:r>
              <a:rPr lang="en-US" dirty="0">
                <a:solidFill>
                  <a:schemeClr val="accent1"/>
                </a:solidFill>
              </a:rPr>
              <a:t>bypass C1</a:t>
            </a:r>
            <a:r>
              <a:rPr lang="el-GR" dirty="0">
                <a:solidFill>
                  <a:schemeClr val="accent1"/>
                </a:solidFill>
              </a:rPr>
              <a:t> </a:t>
            </a:r>
            <a:r>
              <a:rPr lang="el-GR" dirty="0"/>
              <a:t>για την βελτίωση της </a:t>
            </a:r>
            <a:r>
              <a:rPr lang="el-GR" dirty="0">
                <a:solidFill>
                  <a:schemeClr val="accent1"/>
                </a:solidFill>
              </a:rPr>
              <a:t>σταθερότητας</a:t>
            </a:r>
            <a:r>
              <a:rPr lang="el-GR" dirty="0"/>
              <a:t> στην παροχή και </a:t>
            </a:r>
            <a:r>
              <a:rPr lang="en-US" dirty="0">
                <a:solidFill>
                  <a:schemeClr val="accent1"/>
                </a:solidFill>
              </a:rPr>
              <a:t>R1-C2</a:t>
            </a:r>
            <a:r>
              <a:rPr lang="el-GR" dirty="0"/>
              <a:t> για τη </a:t>
            </a:r>
            <a:r>
              <a:rPr lang="el-GR" dirty="0">
                <a:solidFill>
                  <a:schemeClr val="accent1"/>
                </a:solidFill>
              </a:rPr>
              <a:t>μείωση</a:t>
            </a:r>
            <a:r>
              <a:rPr lang="el-GR" dirty="0"/>
              <a:t> της σύνθετης αντίστασης και του παράγοντα ποιότητας σε χαμηλές συχνότητες. </a:t>
            </a:r>
            <a:r>
              <a:rPr lang="en-US" dirty="0"/>
              <a:t> </a:t>
            </a:r>
            <a:r>
              <a:rPr lang="el-GR" dirty="0"/>
              <a:t>  </a:t>
            </a:r>
            <a:endParaRPr lang="en-US" dirty="0"/>
          </a:p>
          <a:p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96860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l-GR" smtClean="0"/>
              <a:pPr rtl="0"/>
              <a:t>17</a:t>
            </a:fld>
            <a:endParaRPr lang="el-GR" dirty="0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276F1F7F-6258-4029-88CE-FEACEB707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3" y="6321489"/>
            <a:ext cx="1333429" cy="536511"/>
          </a:xfrm>
          <a:prstGeom prst="rect">
            <a:avLst/>
          </a:prstGeom>
        </p:spPr>
      </p:pic>
      <p:pic>
        <p:nvPicPr>
          <p:cNvPr id="8" name="Θέση εικόνας 17">
            <a:extLst>
              <a:ext uri="{FF2B5EF4-FFF2-40B4-BE49-F238E27FC236}">
                <a16:creationId xmlns:a16="http://schemas.microsoft.com/office/drawing/2014/main" id="{E91DD1F0-41EA-4789-B18C-D51AA420B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r="17965"/>
          <a:stretch/>
        </p:blipFill>
        <p:spPr>
          <a:xfrm>
            <a:off x="9975272" y="0"/>
            <a:ext cx="2216728" cy="632148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4171" y="943595"/>
            <a:ext cx="9131100" cy="432000"/>
          </a:xfrm>
        </p:spPr>
        <p:txBody>
          <a:bodyPr/>
          <a:lstStyle/>
          <a:p>
            <a:r>
              <a:rPr lang="el-GR" sz="4000" cap="none" dirty="0">
                <a:solidFill>
                  <a:srgbClr val="FF0000"/>
                </a:solidFill>
              </a:rPr>
              <a:t>Ευχαριστούμε για την προσοχή σας!</a:t>
            </a:r>
          </a:p>
        </p:txBody>
      </p:sp>
      <p:pic>
        <p:nvPicPr>
          <p:cNvPr id="1026" name="Picture 2" descr="How AI Radar Perception Can Transform Autonomous Transportation | WardsAu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552" y="1696106"/>
            <a:ext cx="4358493" cy="226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6080" y="4036444"/>
            <a:ext cx="834010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[1] </a:t>
            </a:r>
            <a:r>
              <a:rPr lang="en-US" sz="1400" dirty="0"/>
              <a:t>J. Lee, Y. -A. Li, M. -H. Hung and S. -J. Huang, "A Fully-Integrated 77-GHz FMCW Radar Transceiver in 65-nm CMOS Technology," in IEEE Journal of Solid-State Circuits, vol. 45, no. 12, pp. 2746-2756, Dec. 2010, </a:t>
            </a:r>
            <a:r>
              <a:rPr lang="en-US" sz="1400" dirty="0" err="1"/>
              <a:t>doi</a:t>
            </a:r>
            <a:r>
              <a:rPr lang="en-US" sz="1400" dirty="0"/>
              <a:t>: 10.1109/JSSC.2010.2075250.</a:t>
            </a:r>
            <a:br>
              <a:rPr lang="en-US" sz="1400" i="1" dirty="0"/>
            </a:br>
            <a:r>
              <a:rPr lang="en-US" sz="1400" b="1" dirty="0"/>
              <a:t>[2] 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C.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Waldschmidt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J.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Hasch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and W. Menzel, "Automotive Radar — From First Efforts to Future Systems," in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 Journal of Microwaves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vol. 1, no. 1, pp. 135-148, Jan. 2021,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 10.1109/JMW.2020.3033616.</a:t>
            </a:r>
            <a:endParaRPr lang="el-GR" sz="1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400" b="1" dirty="0"/>
              <a:t>[3] 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Y. -S. Lin, C. -Y. Lee and C. -C. Chen, "A 9.99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mW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low-noise amplifier for 60 GHz WPAN system and 77 GHz automobile radar system in 90 nm CMOS,"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2015 IEEE Radio and Wireless Symposium (RWS)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2015, pp. 65-67,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 10.1109/RWS.2015.7129714.</a:t>
            </a:r>
            <a:endParaRPr lang="el-GR" sz="1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400" b="1" dirty="0"/>
              <a:t>[4] 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G. Liu, R.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Berenguer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and Y. Xu, "A MM-Wave Configurable VCO Using MCPW-Based Tunable Inductor in 65-nm CMOS," in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 Transactions on Circuits and Systems II: Express Briefs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vol. 58, no. 12, pp. 842-846, Dec. 2011,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 10.1109/TCSII.2011.2172718.</a:t>
            </a:r>
            <a:endParaRPr lang="el-GR" dirty="0"/>
          </a:p>
        </p:txBody>
      </p:sp>
      <p:pic>
        <p:nvPicPr>
          <p:cNvPr id="9" name="Picture 8" descr="ieee_tag_blue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7799" y="6027845"/>
            <a:ext cx="1327472" cy="74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Θέση εικόνας 17">
            <a:extLst>
              <a:ext uri="{FF2B5EF4-FFF2-40B4-BE49-F238E27FC236}">
                <a16:creationId xmlns:a16="http://schemas.microsoft.com/office/drawing/2014/main" id="{7461D6B4-D744-4850-9AC7-977070DD3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r="17965"/>
          <a:stretch/>
        </p:blipFill>
        <p:spPr>
          <a:xfrm>
            <a:off x="9975273" y="-1"/>
            <a:ext cx="2216728" cy="6321489"/>
          </a:xfrm>
          <a:prstGeom prst="rect">
            <a:avLst/>
          </a:prstGeom>
        </p:spPr>
      </p:pic>
      <p:sp>
        <p:nvSpPr>
          <p:cNvPr id="3" name="Τίτλος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l-GR" dirty="0">
                <a:solidFill>
                  <a:srgbClr val="C00000"/>
                </a:solidFill>
              </a:rPr>
              <a:t>περιεχομενα</a:t>
            </a:r>
          </a:p>
        </p:txBody>
      </p:sp>
      <p:sp>
        <p:nvSpPr>
          <p:cNvPr id="4" name="Υπότιτλος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l-GR" sz="3200" dirty="0">
                <a:solidFill>
                  <a:schemeClr val="tx1"/>
                </a:solidFill>
              </a:rPr>
              <a:t>Τι είναι το </a:t>
            </a:r>
            <a:r>
              <a:rPr lang="en-US" sz="3200" dirty="0">
                <a:solidFill>
                  <a:schemeClr val="tx1"/>
                </a:solidFill>
              </a:rPr>
              <a:t>Radar</a:t>
            </a:r>
            <a:r>
              <a:rPr lang="el-GR" sz="3200" dirty="0">
                <a:solidFill>
                  <a:schemeClr val="tx1"/>
                </a:solidFill>
              </a:rPr>
              <a:t>/Γιατί το χρειαζόμαστε/Οι εφαρμογές του</a:t>
            </a:r>
            <a:endParaRPr lang="en-US" sz="3200" dirty="0">
              <a:solidFill>
                <a:schemeClr val="tx1"/>
              </a:solidFill>
            </a:endParaRPr>
          </a:p>
          <a:p>
            <a:pPr rtl="0"/>
            <a:r>
              <a:rPr lang="el-GR" sz="3200" dirty="0">
                <a:solidFill>
                  <a:schemeClr val="tx1"/>
                </a:solidFill>
              </a:rPr>
              <a:t>Ιστορική αναδρομή και εξέλιξη</a:t>
            </a:r>
            <a:endParaRPr lang="en-US" sz="3200" dirty="0">
              <a:solidFill>
                <a:schemeClr val="tx1"/>
              </a:solidFill>
            </a:endParaRPr>
          </a:p>
          <a:p>
            <a:pPr rtl="0"/>
            <a:r>
              <a:rPr lang="el-GR" sz="3200" dirty="0">
                <a:solidFill>
                  <a:schemeClr val="tx1"/>
                </a:solidFill>
              </a:rPr>
              <a:t>Η πρώτη εφαρμογή των </a:t>
            </a:r>
            <a:r>
              <a:rPr lang="en-US" sz="3200" dirty="0">
                <a:solidFill>
                  <a:schemeClr val="tx1"/>
                </a:solidFill>
              </a:rPr>
              <a:t>Radar </a:t>
            </a:r>
            <a:r>
              <a:rPr lang="el-GR" sz="3200" dirty="0">
                <a:solidFill>
                  <a:schemeClr val="tx1"/>
                </a:solidFill>
              </a:rPr>
              <a:t>77</a:t>
            </a:r>
            <a:r>
              <a:rPr lang="en-US" sz="3200" dirty="0">
                <a:solidFill>
                  <a:schemeClr val="tx1"/>
                </a:solidFill>
              </a:rPr>
              <a:t> GHz</a:t>
            </a:r>
          </a:p>
          <a:p>
            <a:pPr rtl="0"/>
            <a:r>
              <a:rPr lang="el-GR" sz="3200" dirty="0">
                <a:solidFill>
                  <a:schemeClr val="tx1"/>
                </a:solidFill>
              </a:rPr>
              <a:t>Η εγκαθίδρυση της τεχνολογίας </a:t>
            </a:r>
            <a:r>
              <a:rPr lang="en-US" sz="3200" dirty="0">
                <a:solidFill>
                  <a:schemeClr val="tx1"/>
                </a:solidFill>
              </a:rPr>
              <a:t>CMOS</a:t>
            </a:r>
          </a:p>
          <a:p>
            <a:pPr rtl="0"/>
            <a:r>
              <a:rPr lang="en-US" sz="3200" dirty="0">
                <a:solidFill>
                  <a:schemeClr val="tx1"/>
                </a:solidFill>
              </a:rPr>
              <a:t>VCO MCPW-Based Tunable Inductor CMOS</a:t>
            </a:r>
          </a:p>
          <a:p>
            <a:pPr rtl="0"/>
            <a:r>
              <a:rPr lang="en-US" sz="3200" dirty="0">
                <a:solidFill>
                  <a:schemeClr val="tx1"/>
                </a:solidFill>
              </a:rPr>
              <a:t>LNA 77GHz </a:t>
            </a:r>
            <a:r>
              <a:rPr lang="el-GR" sz="3200" dirty="0">
                <a:solidFill>
                  <a:schemeClr val="tx1"/>
                </a:solidFill>
              </a:rPr>
              <a:t>σε τεχνολογία 90</a:t>
            </a:r>
            <a:r>
              <a:rPr lang="en-US" sz="3200" dirty="0">
                <a:solidFill>
                  <a:schemeClr val="tx1"/>
                </a:solidFill>
              </a:rPr>
              <a:t>nm</a:t>
            </a:r>
            <a:r>
              <a:rPr lang="el-GR" sz="3200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CMOS</a:t>
            </a:r>
          </a:p>
          <a:p>
            <a:pPr rtl="0"/>
            <a:r>
              <a:rPr lang="en-US" sz="3200" dirty="0">
                <a:solidFill>
                  <a:schemeClr val="tx1"/>
                </a:solidFill>
              </a:rPr>
              <a:t>77</a:t>
            </a:r>
            <a:r>
              <a:rPr lang="el-GR" sz="3200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GHz Radar </a:t>
            </a:r>
            <a:r>
              <a:rPr lang="el-GR" sz="3200" dirty="0">
                <a:solidFill>
                  <a:schemeClr val="tx1"/>
                </a:solidFill>
              </a:rPr>
              <a:t>με ενσωματωμένο πομποδέκτη</a:t>
            </a:r>
            <a:endParaRPr lang="en-US" sz="3200" dirty="0">
              <a:solidFill>
                <a:schemeClr val="tx1"/>
              </a:solidFill>
            </a:endParaRPr>
          </a:p>
          <a:p>
            <a:pPr marL="0" indent="0" rtl="0">
              <a:buNone/>
            </a:pPr>
            <a:endParaRPr lang="el-GR" b="1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l-GR" smtClean="0"/>
              <a:pPr/>
              <a:t>2</a:t>
            </a:fld>
            <a:endParaRPr lang="el-GR" dirty="0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774FCB35-5C0C-4C75-9079-FF91EE494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3" y="6321489"/>
            <a:ext cx="1333429" cy="53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Τίτλος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72" y="1009650"/>
            <a:ext cx="9198116" cy="638175"/>
          </a:xfrm>
        </p:spPr>
        <p:txBody>
          <a:bodyPr rtlCol="0"/>
          <a:lstStyle/>
          <a:p>
            <a:r>
              <a:rPr lang="el-GR" dirty="0">
                <a:solidFill>
                  <a:srgbClr val="C00000"/>
                </a:solidFill>
              </a:rPr>
              <a:t>Τι ειναι το </a:t>
            </a:r>
            <a:r>
              <a:rPr lang="en-US" dirty="0">
                <a:solidFill>
                  <a:srgbClr val="C00000"/>
                </a:solidFill>
              </a:rPr>
              <a:t>Radar</a:t>
            </a:r>
            <a:br>
              <a:rPr lang="el-GR" dirty="0">
                <a:solidFill>
                  <a:srgbClr val="C00000"/>
                </a:solidFill>
              </a:rPr>
            </a:br>
            <a:r>
              <a:rPr lang="el-GR" dirty="0">
                <a:solidFill>
                  <a:srgbClr val="C00000"/>
                </a:solidFill>
              </a:rPr>
              <a:t>Γιατί το χρειαζόμαστε</a:t>
            </a:r>
            <a:br>
              <a:rPr lang="el-GR" dirty="0">
                <a:solidFill>
                  <a:srgbClr val="C00000"/>
                </a:solidFill>
              </a:rPr>
            </a:br>
            <a:r>
              <a:rPr lang="el-GR" dirty="0">
                <a:solidFill>
                  <a:srgbClr val="C00000"/>
                </a:solidFill>
              </a:rPr>
              <a:t>Οι εφαρμογές του</a:t>
            </a:r>
            <a:br>
              <a:rPr lang="en-US" sz="1400" dirty="0"/>
            </a:br>
            <a:endParaRPr lang="el-GR" sz="4500" dirty="0"/>
          </a:p>
        </p:txBody>
      </p:sp>
      <p:sp>
        <p:nvSpPr>
          <p:cNvPr id="23" name="Θέση περιεχομένου 22">
            <a:extLst>
              <a:ext uri="{FF2B5EF4-FFF2-40B4-BE49-F238E27FC236}">
                <a16:creationId xmlns:a16="http://schemas.microsoft.com/office/drawing/2014/main" id="{0D4E862B-CB60-4829-BDED-8C99B22AB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2019299"/>
            <a:ext cx="8852613" cy="3932767"/>
          </a:xfrm>
        </p:spPr>
        <p:txBody>
          <a:bodyPr/>
          <a:lstStyle/>
          <a:p>
            <a:r>
              <a:rPr lang="el-GR" dirty="0"/>
              <a:t>Το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RADAR</a:t>
            </a:r>
            <a:r>
              <a:rPr lang="en-US" dirty="0"/>
              <a:t> </a:t>
            </a:r>
            <a:r>
              <a:rPr lang="el-GR" dirty="0"/>
              <a:t>προέρχεται από σύντμηση των αγγλικών λέξεων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“Radio Detection And Ranging”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dirty="0"/>
              <a:t>και σημαίνει </a:t>
            </a:r>
            <a:r>
              <a:rPr lang="en-US" dirty="0"/>
              <a:t>“</a:t>
            </a:r>
            <a:r>
              <a:rPr lang="el-GR" dirty="0"/>
              <a:t>Ανίχνευση με ηλεκτρομαγνητικά κύματα και μέτρηση αποστάσεως</a:t>
            </a:r>
            <a:r>
              <a:rPr lang="en-US" dirty="0"/>
              <a:t>”</a:t>
            </a:r>
            <a:endParaRPr lang="el-GR" dirty="0"/>
          </a:p>
          <a:p>
            <a:r>
              <a:rPr lang="el-GR" dirty="0">
                <a:solidFill>
                  <a:srgbClr val="202122"/>
                </a:solidFill>
                <a:effectLst/>
                <a:latin typeface="Times New Roman (Κυρίως κείμενο)"/>
                <a:ea typeface="Calibri" panose="020F0502020204030204" pitchFamily="34" charset="0"/>
              </a:rPr>
              <a:t>Αποτελεί βασικό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 (Κυρίως κείμενο)"/>
                <a:ea typeface="Calibri" panose="020F0502020204030204" pitchFamily="34" charset="0"/>
              </a:rPr>
              <a:t>ηλεκτρονικό σύστημα ηλεκτρομαγνητικού εντοπισμού</a:t>
            </a:r>
            <a:r>
              <a:rPr lang="el-GR" dirty="0">
                <a:solidFill>
                  <a:srgbClr val="202122"/>
                </a:solidFill>
                <a:effectLst/>
                <a:latin typeface="Times New Roman (Κυρίως κείμενο)"/>
                <a:ea typeface="Calibri" panose="020F0502020204030204" pitchFamily="34" charset="0"/>
              </a:rPr>
              <a:t>, παρακολούθησης ακίνητων και κινητών στόχων, σε αποστάσεις και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 (Κυρίως κείμενο)"/>
                <a:ea typeface="Calibri" panose="020F0502020204030204" pitchFamily="34" charset="0"/>
              </a:rPr>
              <a:t>συνθήκες φωτισμού απαγορευτικές για τον απευθείας οπτικό εντοπισμό</a:t>
            </a:r>
            <a:r>
              <a:rPr lang="el-GR" dirty="0">
                <a:solidFill>
                  <a:srgbClr val="202122"/>
                </a:solidFill>
                <a:effectLst/>
                <a:latin typeface="Times New Roman (Κυρίως κείμενο)"/>
                <a:ea typeface="Calibri" panose="020F0502020204030204" pitchFamily="34" charset="0"/>
              </a:rPr>
              <a:t>, δηλαδή με το ανθρώπινο μάτι ή και οπτικά όργανα.</a:t>
            </a:r>
          </a:p>
          <a:p>
            <a:r>
              <a:rPr lang="el-GR" dirty="0">
                <a:solidFill>
                  <a:srgbClr val="202122"/>
                </a:solidFill>
                <a:effectLst/>
                <a:latin typeface="Times New Roman (Κυρίως κείμενο)"/>
                <a:ea typeface="Calibri" panose="020F0502020204030204" pitchFamily="34" charset="0"/>
              </a:rPr>
              <a:t>Η μεγάλη αξία του ραντάρ οφείλεται στις σημαντικές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 (Κυρίως κείμενο)"/>
                <a:ea typeface="Calibri" panose="020F0502020204030204" pitchFamily="34" charset="0"/>
              </a:rPr>
              <a:t>δυνατότητες ανίχνευσης και παρακολούθησης στόχων σε μεγάλες αποστάσεις και με μεγάλη ακρίβεια</a:t>
            </a:r>
            <a:r>
              <a:rPr lang="el-GR" dirty="0">
                <a:solidFill>
                  <a:srgbClr val="FF0000"/>
                </a:solidFill>
                <a:effectLst/>
                <a:latin typeface="Times New Roman (Κυρίως κείμενο)"/>
                <a:ea typeface="Calibri" panose="020F0502020204030204" pitchFamily="34" charset="0"/>
              </a:rPr>
              <a:t> </a:t>
            </a:r>
            <a:r>
              <a:rPr lang="el-GR" dirty="0">
                <a:solidFill>
                  <a:srgbClr val="202122"/>
                </a:solidFill>
                <a:effectLst/>
                <a:latin typeface="Times New Roman (Κυρίως κείμενο)"/>
                <a:ea typeface="Calibri" panose="020F0502020204030204" pitchFamily="34" charset="0"/>
              </a:rPr>
              <a:t>όπως ανίχνευση επιφάνειας που τοποθετούνται σε πλοία και στην επιφάνεια της θάλασσας. Μετεωρολογικά Ράνταρ με αυτά εξασφαλίζεται ο έγκαιρος εντοπισμός και η παρακολούθηση των επερχομένων καταιγίδων και κυκλώνων</a:t>
            </a:r>
            <a:endParaRPr lang="en-US" dirty="0">
              <a:solidFill>
                <a:srgbClr val="202122"/>
              </a:solidFill>
              <a:effectLst/>
              <a:latin typeface="Times New Roman (Κυρίως κείμενο)"/>
              <a:ea typeface="Calibri" panose="020F0502020204030204" pitchFamily="34" charset="0"/>
            </a:endParaRPr>
          </a:p>
          <a:p>
            <a:r>
              <a:rPr lang="el-GR" dirty="0"/>
              <a:t>Στην περίπτωση μας χρησιμοποιείται το ηλεκτρονικό σύστημα ραντάρ ως </a:t>
            </a:r>
            <a:r>
              <a:rPr lang="el-GR" dirty="0">
                <a:solidFill>
                  <a:schemeClr val="accent1">
                    <a:lumMod val="75000"/>
                  </a:schemeClr>
                </a:solidFill>
              </a:rPr>
              <a:t>σύστημα αισθήσεων</a:t>
            </a:r>
            <a:r>
              <a:rPr lang="el-GR" dirty="0"/>
              <a:t> προκειμένου να βοηθήσει στην καλύτερη ανταπόκριση του συστήματος πλοήγησης για την ασφάλεια του ίδιου οχήματος και του οδηγού.</a:t>
            </a:r>
          </a:p>
          <a:p>
            <a:endParaRPr lang="x-none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l-GR" smtClean="0"/>
              <a:pPr/>
              <a:t>3</a:t>
            </a:fld>
            <a:endParaRPr lang="el-GR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C36C8E6D-194D-4EA3-A34F-3E468E981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3" y="6321489"/>
            <a:ext cx="1333429" cy="536511"/>
          </a:xfrm>
          <a:prstGeom prst="rect">
            <a:avLst/>
          </a:prstGeom>
        </p:spPr>
      </p:pic>
      <p:pic>
        <p:nvPicPr>
          <p:cNvPr id="25" name="Θέση εικόνας 17">
            <a:extLst>
              <a:ext uri="{FF2B5EF4-FFF2-40B4-BE49-F238E27FC236}">
                <a16:creationId xmlns:a16="http://schemas.microsoft.com/office/drawing/2014/main" id="{42F9C8A7-3980-432B-AD27-3678F7C37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r="17965"/>
          <a:stretch/>
        </p:blipFill>
        <p:spPr>
          <a:xfrm>
            <a:off x="9975273" y="-1"/>
            <a:ext cx="2216728" cy="63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l-GR" dirty="0">
                <a:solidFill>
                  <a:srgbClr val="C00000"/>
                </a:solidFill>
              </a:rPr>
              <a:t>Ιστορικη αναδρομη και εξελιξη</a:t>
            </a:r>
            <a:endParaRPr lang="el-GR" sz="3200" dirty="0">
              <a:solidFill>
                <a:srgbClr val="C00000"/>
              </a:solidFill>
            </a:endParaRP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7999"/>
            <a:ext cx="9198315" cy="680757"/>
          </a:xfrm>
        </p:spPr>
        <p:txBody>
          <a:bodyPr rtlCol="0"/>
          <a:lstStyle/>
          <a:p>
            <a:r>
              <a:rPr lang="el-GR" sz="1600" i="0" dirty="0"/>
              <a:t>• Η γενική ιδέα των ραντάρ και της </a:t>
            </a:r>
            <a:r>
              <a:rPr lang="el-GR" sz="1600" b="1" i="0" dirty="0">
                <a:solidFill>
                  <a:schemeClr val="accent1">
                    <a:lumMod val="75000"/>
                  </a:schemeClr>
                </a:solidFill>
              </a:rPr>
              <a:t>αντανάκλασης κυμάτων από στερεά αντικείμενα</a:t>
            </a:r>
            <a:r>
              <a:rPr lang="el-GR" sz="1600" i="0" dirty="0">
                <a:solidFill>
                  <a:srgbClr val="FF0000"/>
                </a:solidFill>
              </a:rPr>
              <a:t> </a:t>
            </a:r>
            <a:r>
              <a:rPr lang="el-GR" sz="1600" i="0" dirty="0"/>
              <a:t>προτάθηκε το 1886 από τον γνωστό εώς σήμερα γερμανό Φυσικό </a:t>
            </a:r>
            <a:r>
              <a:rPr lang="en-US" sz="1600" i="0" dirty="0"/>
              <a:t>Heinrich Hertz</a:t>
            </a:r>
            <a:r>
              <a:rPr lang="el-GR" sz="1600" i="0" dirty="0"/>
              <a:t> και βρήκε εφαρμογή σε διάφορους τομείς. </a:t>
            </a:r>
          </a:p>
          <a:p>
            <a:br>
              <a:rPr lang="el-GR" sz="1600" i="0" dirty="0"/>
            </a:br>
            <a:r>
              <a:rPr lang="el-GR" sz="1600" i="0" dirty="0"/>
              <a:t>• Η εστίαση της έρευνας στον τομέα των</a:t>
            </a:r>
            <a:r>
              <a:rPr lang="en-US" sz="1600" i="0" dirty="0"/>
              <a:t> </a:t>
            </a:r>
            <a:r>
              <a:rPr lang="el-GR" sz="1600" i="0" dirty="0"/>
              <a:t>αισθητήριων ραντάρ αυτοκινήτου έχει μετατοπιστεί από </a:t>
            </a:r>
            <a:r>
              <a:rPr lang="el-GR" sz="1600" b="1" i="0" dirty="0">
                <a:solidFill>
                  <a:schemeClr val="accent1">
                    <a:lumMod val="75000"/>
                  </a:schemeClr>
                </a:solidFill>
              </a:rPr>
              <a:t>θέματα</a:t>
            </a:r>
            <a:r>
              <a:rPr lang="el-GR" sz="1600" i="0" dirty="0"/>
              <a:t> καθαρά προσανατολισμένα στο </a:t>
            </a:r>
            <a:r>
              <a:rPr lang="el-GR" sz="1600" b="1" i="0" dirty="0">
                <a:solidFill>
                  <a:schemeClr val="accent1">
                    <a:lumMod val="75000"/>
                  </a:schemeClr>
                </a:solidFill>
              </a:rPr>
              <a:t>υλικό</a:t>
            </a:r>
            <a:r>
              <a:rPr lang="el-GR" sz="1600" i="0" dirty="0"/>
              <a:t> και σε </a:t>
            </a:r>
            <a:r>
              <a:rPr lang="el-GR" sz="1600" b="1" i="0" dirty="0">
                <a:solidFill>
                  <a:schemeClr val="accent1">
                    <a:lumMod val="75000"/>
                  </a:schemeClr>
                </a:solidFill>
              </a:rPr>
              <a:t>επίπεδο συσκευής</a:t>
            </a:r>
            <a:r>
              <a:rPr lang="el-GR" sz="1600" i="0" dirty="0"/>
              <a:t>(προειδοποίηση</a:t>
            </a:r>
          </a:p>
          <a:p>
            <a:r>
              <a:rPr lang="el-GR" sz="1600" i="0" dirty="0"/>
              <a:t>ατυχημάτων,</a:t>
            </a:r>
            <a:r>
              <a:rPr lang="en-US" sz="1600" i="0" dirty="0"/>
              <a:t>ACC,AEB,BSD,LCA</a:t>
            </a:r>
            <a:r>
              <a:rPr lang="el-GR" sz="1600" i="0" dirty="0"/>
              <a:t>) σε εξελιγμένα </a:t>
            </a:r>
            <a:r>
              <a:rPr lang="el-GR" sz="1600" b="1" i="0" dirty="0">
                <a:solidFill>
                  <a:schemeClr val="accent1">
                    <a:lumMod val="75000"/>
                  </a:schemeClr>
                </a:solidFill>
              </a:rPr>
              <a:t>συστήματα χιλιοστών κυμάτων</a:t>
            </a:r>
            <a:r>
              <a:rPr lang="el-GR" sz="1600" i="0" dirty="0"/>
              <a:t> και </a:t>
            </a:r>
            <a:r>
              <a:rPr lang="el-GR" sz="1600" b="1" i="0" dirty="0">
                <a:solidFill>
                  <a:schemeClr val="accent1">
                    <a:lumMod val="75000"/>
                  </a:schemeClr>
                </a:solidFill>
              </a:rPr>
              <a:t>θέματα επεξεργασίας σήματος ραδιοσυχνοτήτων</a:t>
            </a:r>
            <a:r>
              <a:rPr lang="el-GR" sz="1600" i="0" dirty="0"/>
              <a:t> ,όπως ψηφιακά σχήματα διαμορφωσής, δίκτυα ραντάρ και απεικόνιση ραντάρ</a:t>
            </a:r>
            <a:r>
              <a:rPr lang="en-US" sz="1600" i="0" dirty="0"/>
              <a:t> , </a:t>
            </a:r>
            <a:r>
              <a:rPr lang="el-GR" sz="1600" i="0" dirty="0"/>
              <a:t>για την ασφάλεια των οδηγών και των πεζών.</a:t>
            </a:r>
            <a:r>
              <a:rPr lang="en-US" sz="1600" i="0" dirty="0"/>
              <a:t> </a:t>
            </a:r>
            <a:endParaRPr lang="el-GR" sz="1600" i="0" dirty="0"/>
          </a:p>
          <a:p>
            <a:r>
              <a:rPr lang="el-GR" sz="1600" i="0" dirty="0"/>
              <a:t>•  Στην χρονική διάρκεια 1960-1975 οι προθέσεις εφαρμογής των ραντάρ ήταν η </a:t>
            </a:r>
            <a:r>
              <a:rPr lang="el-GR" sz="1600" b="1" i="0" dirty="0">
                <a:solidFill>
                  <a:schemeClr val="accent1">
                    <a:lumMod val="75000"/>
                  </a:schemeClr>
                </a:solidFill>
              </a:rPr>
              <a:t>ανίχνευση εμποδίων προ σύγκρουσης και η έκτακτη ανάγκη φρεναρίσματος βάσει των τότε διαθέσιμων τεχνολογιών</a:t>
            </a:r>
            <a:r>
              <a:rPr lang="el-GR" sz="1600" i="0" dirty="0"/>
              <a:t>(στοιχεία </a:t>
            </a:r>
            <a:r>
              <a:rPr lang="en-US" sz="1600" i="0" dirty="0"/>
              <a:t>GUNN </a:t>
            </a:r>
            <a:r>
              <a:rPr lang="el-GR" sz="1600" i="0" dirty="0"/>
              <a:t>για μετάδοση και </a:t>
            </a:r>
            <a:r>
              <a:rPr lang="en-US" sz="1600" i="0" dirty="0"/>
              <a:t>Schottky </a:t>
            </a:r>
            <a:r>
              <a:rPr lang="el-GR" sz="1600" i="0" dirty="0"/>
              <a:t>διόδους για δέκτη).</a:t>
            </a:r>
            <a:endParaRPr lang="en-US" sz="1600" i="0" dirty="0"/>
          </a:p>
          <a:p>
            <a:r>
              <a:rPr lang="en-US" sz="1600" i="0" dirty="0"/>
              <a:t>• </a:t>
            </a:r>
            <a:r>
              <a:rPr lang="el-GR" sz="1600" i="0" dirty="0"/>
              <a:t>Στα επόμενα έτη η εξέλιξη των τρανζίστορ και η υψηλή συχνότητα αποκοπής αυτών οδήγησε στην λειτουργία των ραντάρ σε </a:t>
            </a:r>
            <a:r>
              <a:rPr lang="el-GR" sz="1600" b="1" i="0" dirty="0">
                <a:solidFill>
                  <a:schemeClr val="accent1">
                    <a:lumMod val="75000"/>
                  </a:schemeClr>
                </a:solidFill>
              </a:rPr>
              <a:t>υψηλότερες συχνότητες</a:t>
            </a:r>
            <a:r>
              <a:rPr lang="el-GR" sz="1600" i="0" dirty="0"/>
              <a:t>. Εισήχθησαν οι τεχνολογίες </a:t>
            </a:r>
            <a:r>
              <a:rPr lang="el-GR" sz="1600" b="1" i="0" dirty="0">
                <a:solidFill>
                  <a:schemeClr val="accent1">
                    <a:lumMod val="75000"/>
                  </a:schemeClr>
                </a:solidFill>
              </a:rPr>
              <a:t>επίπεδων ΟΚ </a:t>
            </a:r>
            <a:r>
              <a:rPr lang="el-GR" sz="1600" i="0" dirty="0"/>
              <a:t>και μαζί τους οι </a:t>
            </a:r>
            <a:r>
              <a:rPr lang="el-GR" sz="1600" b="1" i="0" dirty="0">
                <a:solidFill>
                  <a:schemeClr val="accent1">
                    <a:lumMod val="75000"/>
                  </a:schemeClr>
                </a:solidFill>
              </a:rPr>
              <a:t>ενσωματωμένες κεραίες</a:t>
            </a:r>
            <a:r>
              <a:rPr lang="el-GR" sz="1600" b="1" i="0" dirty="0">
                <a:solidFill>
                  <a:srgbClr val="FF0000"/>
                </a:solidFill>
              </a:rPr>
              <a:t> </a:t>
            </a:r>
            <a:r>
              <a:rPr lang="el-GR" sz="1600" i="0" dirty="0"/>
              <a:t>για τις συχνότητες των </a:t>
            </a:r>
            <a:r>
              <a:rPr lang="el-GR" sz="1600" b="1" i="0" dirty="0">
                <a:solidFill>
                  <a:schemeClr val="accent1">
                    <a:lumMod val="75000"/>
                  </a:schemeClr>
                </a:solidFill>
              </a:rPr>
              <a:t>10</a:t>
            </a:r>
            <a:r>
              <a:rPr lang="en-US" sz="1600" b="1" i="0" dirty="0">
                <a:solidFill>
                  <a:schemeClr val="accent1">
                    <a:lumMod val="75000"/>
                  </a:schemeClr>
                </a:solidFill>
              </a:rPr>
              <a:t>GHz(X-band) </a:t>
            </a:r>
            <a:r>
              <a:rPr lang="el-GR" sz="1600" i="0" dirty="0"/>
              <a:t>και </a:t>
            </a:r>
            <a:r>
              <a:rPr lang="en-US" sz="1600" b="1" i="0" dirty="0">
                <a:solidFill>
                  <a:schemeClr val="accent1">
                    <a:lumMod val="75000"/>
                  </a:schemeClr>
                </a:solidFill>
              </a:rPr>
              <a:t>15GHz(Ku-band)</a:t>
            </a:r>
            <a:r>
              <a:rPr lang="en-US" sz="1600" b="1" i="0" dirty="0">
                <a:solidFill>
                  <a:srgbClr val="FF0000"/>
                </a:solidFill>
              </a:rPr>
              <a:t> </a:t>
            </a:r>
            <a:r>
              <a:rPr lang="el-GR" sz="1600" i="0" dirty="0"/>
              <a:t>με την βοήθεια των </a:t>
            </a:r>
            <a:r>
              <a:rPr lang="el-GR" sz="1600" b="1" i="0" dirty="0">
                <a:solidFill>
                  <a:schemeClr val="accent1">
                    <a:lumMod val="75000"/>
                  </a:schemeClr>
                </a:solidFill>
              </a:rPr>
              <a:t>κυματοδηγών</a:t>
            </a:r>
            <a:r>
              <a:rPr lang="el-GR" sz="1600" i="0" dirty="0"/>
              <a:t>. </a:t>
            </a:r>
            <a:endParaRPr lang="en-US" sz="1600" i="0" dirty="0"/>
          </a:p>
          <a:p>
            <a:r>
              <a:rPr lang="en-US" sz="1600" i="0" dirty="0"/>
              <a:t>•</a:t>
            </a:r>
            <a:r>
              <a:rPr lang="el-GR" sz="1600" i="0" dirty="0"/>
              <a:t> Η κύρια αρχή του ραντάρ πρώτα βασίστηκε στην μετάδοση </a:t>
            </a:r>
            <a:r>
              <a:rPr lang="el-GR" sz="1600" b="1" i="0" dirty="0">
                <a:solidFill>
                  <a:schemeClr val="accent1">
                    <a:lumMod val="75000"/>
                  </a:schemeClr>
                </a:solidFill>
              </a:rPr>
              <a:t>δύο συχνοτήτων</a:t>
            </a:r>
            <a:r>
              <a:rPr lang="el-GR" sz="1600" b="1" i="0" dirty="0">
                <a:solidFill>
                  <a:srgbClr val="FF0000"/>
                </a:solidFill>
              </a:rPr>
              <a:t> </a:t>
            </a:r>
            <a:r>
              <a:rPr lang="el-GR" sz="1600" i="0" dirty="0"/>
              <a:t>με αξιολόγηση  φάσης για </a:t>
            </a:r>
            <a:r>
              <a:rPr lang="el-GR" sz="1600" b="1" i="0" dirty="0">
                <a:solidFill>
                  <a:schemeClr val="accent1">
                    <a:lumMod val="75000"/>
                  </a:schemeClr>
                </a:solidFill>
              </a:rPr>
              <a:t>μέτρηση απόστασης </a:t>
            </a:r>
            <a:r>
              <a:rPr lang="el-GR" sz="1600" i="0" dirty="0"/>
              <a:t>ακολουθούμενη από </a:t>
            </a:r>
            <a:r>
              <a:rPr lang="el-GR" sz="1600" b="1" i="0" dirty="0">
                <a:solidFill>
                  <a:schemeClr val="accent1">
                    <a:lumMod val="75000"/>
                  </a:schemeClr>
                </a:solidFill>
              </a:rPr>
              <a:t>συνεχές κύμα </a:t>
            </a:r>
            <a:r>
              <a:rPr lang="el-GR" sz="1600" i="0" dirty="0"/>
              <a:t>διαμορφωμένο με </a:t>
            </a:r>
            <a:r>
              <a:rPr lang="el-GR" sz="1600" b="1" i="0" dirty="0">
                <a:solidFill>
                  <a:schemeClr val="accent1">
                    <a:lumMod val="75000"/>
                  </a:schemeClr>
                </a:solidFill>
              </a:rPr>
              <a:t>παλμό</a:t>
            </a:r>
            <a:r>
              <a:rPr lang="el-GR" sz="1600" i="0" dirty="0"/>
              <a:t> και </a:t>
            </a:r>
            <a:r>
              <a:rPr lang="el-GR" sz="1600" b="1" i="0" dirty="0">
                <a:solidFill>
                  <a:schemeClr val="accent1">
                    <a:lumMod val="75000"/>
                  </a:schemeClr>
                </a:solidFill>
              </a:rPr>
              <a:t>συχνότητα</a:t>
            </a:r>
            <a:r>
              <a:rPr lang="el-GR" sz="1600" i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sz="1600" i="0" dirty="0"/>
              <a:t>(</a:t>
            </a:r>
            <a:r>
              <a:rPr lang="en-US" sz="1600" b="1" i="0" dirty="0">
                <a:solidFill>
                  <a:schemeClr val="accent1">
                    <a:lumMod val="75000"/>
                  </a:schemeClr>
                </a:solidFill>
              </a:rPr>
              <a:t>FMCW</a:t>
            </a:r>
            <a:r>
              <a:rPr lang="el-GR" sz="1600" i="0" dirty="0"/>
              <a:t>)</a:t>
            </a:r>
            <a:r>
              <a:rPr lang="en-US" sz="1600" i="0" dirty="0"/>
              <a:t>.</a:t>
            </a:r>
          </a:p>
          <a:p>
            <a:r>
              <a:rPr lang="en-US" sz="1600" i="0" dirty="0"/>
              <a:t>• </a:t>
            </a:r>
            <a:r>
              <a:rPr lang="el-GR" sz="1600" i="0" dirty="0"/>
              <a:t>Οι συχνότητες αρχικά ήταν </a:t>
            </a:r>
            <a:r>
              <a:rPr lang="el-GR" sz="1600" b="1" i="0" dirty="0">
                <a:solidFill>
                  <a:schemeClr val="accent1">
                    <a:lumMod val="75000"/>
                  </a:schemeClr>
                </a:solidFill>
              </a:rPr>
              <a:t>10</a:t>
            </a:r>
            <a:r>
              <a:rPr lang="en-US" sz="1600" b="1" i="0" dirty="0">
                <a:solidFill>
                  <a:schemeClr val="accent1">
                    <a:lumMod val="75000"/>
                  </a:schemeClr>
                </a:solidFill>
              </a:rPr>
              <a:t>GHz</a:t>
            </a:r>
            <a:r>
              <a:rPr lang="en-US" sz="1600" b="1" i="0" dirty="0">
                <a:solidFill>
                  <a:srgbClr val="FF0000"/>
                </a:solidFill>
              </a:rPr>
              <a:t> </a:t>
            </a:r>
            <a:r>
              <a:rPr lang="el-GR" sz="1600" i="0" dirty="0"/>
              <a:t>ή</a:t>
            </a:r>
            <a:r>
              <a:rPr lang="el-GR" sz="1600" b="1" i="0" dirty="0"/>
              <a:t> </a:t>
            </a:r>
            <a:r>
              <a:rPr lang="el-GR" sz="1600" b="1" i="0" dirty="0">
                <a:solidFill>
                  <a:schemeClr val="accent1">
                    <a:lumMod val="75000"/>
                  </a:schemeClr>
                </a:solidFill>
              </a:rPr>
              <a:t>15</a:t>
            </a:r>
            <a:r>
              <a:rPr lang="en-US" sz="1600" b="1" i="0" dirty="0">
                <a:solidFill>
                  <a:schemeClr val="accent1">
                    <a:lumMod val="75000"/>
                  </a:schemeClr>
                </a:solidFill>
              </a:rPr>
              <a:t>GHz </a:t>
            </a:r>
            <a:r>
              <a:rPr lang="el-GR" sz="1600" i="0" dirty="0"/>
              <a:t>με αποτέλεσμα να είναι μεγάλες οι περιοχές κεραίας για τα απαιτούμενα πλάτη δέσμης. Μετά από αυτό,</a:t>
            </a:r>
            <a:r>
              <a:rPr lang="el-GR" sz="1600" b="1" i="0" dirty="0">
                <a:solidFill>
                  <a:schemeClr val="accent1">
                    <a:lumMod val="75000"/>
                  </a:schemeClr>
                </a:solidFill>
              </a:rPr>
              <a:t>24</a:t>
            </a:r>
            <a:r>
              <a:rPr lang="en-US" sz="1600" b="1" i="0" dirty="0">
                <a:solidFill>
                  <a:schemeClr val="accent1">
                    <a:lumMod val="75000"/>
                  </a:schemeClr>
                </a:solidFill>
              </a:rPr>
              <a:t>GHz </a:t>
            </a:r>
            <a:r>
              <a:rPr lang="en-US" sz="1600" i="0" dirty="0"/>
              <a:t>(ISM-band),</a:t>
            </a:r>
            <a:r>
              <a:rPr lang="en-US" sz="1600" b="1" i="0" dirty="0">
                <a:solidFill>
                  <a:schemeClr val="accent1">
                    <a:lumMod val="75000"/>
                  </a:schemeClr>
                </a:solidFill>
              </a:rPr>
              <a:t>35GHz</a:t>
            </a:r>
            <a:r>
              <a:rPr lang="el-GR" sz="1600" i="0" dirty="0"/>
              <a:t> όπου είχαμε σχετικά χαμηλή ατμοσφαιρική εξασθένιση σήματος και τελικά οδηγηθήκαμε στα </a:t>
            </a:r>
            <a:r>
              <a:rPr lang="el-GR" sz="1600" b="1" i="0" dirty="0">
                <a:solidFill>
                  <a:schemeClr val="accent1">
                    <a:lumMod val="75000"/>
                  </a:schemeClr>
                </a:solidFill>
              </a:rPr>
              <a:t>77</a:t>
            </a:r>
            <a:r>
              <a:rPr lang="en-US" sz="1600" b="1" i="0" dirty="0">
                <a:solidFill>
                  <a:schemeClr val="accent1">
                    <a:lumMod val="75000"/>
                  </a:schemeClr>
                </a:solidFill>
              </a:rPr>
              <a:t>GHz</a:t>
            </a:r>
            <a:r>
              <a:rPr lang="en-US" sz="1600" b="1" i="0" dirty="0">
                <a:solidFill>
                  <a:srgbClr val="FF0000"/>
                </a:solidFill>
              </a:rPr>
              <a:t> </a:t>
            </a:r>
            <a:r>
              <a:rPr lang="el-GR" sz="1600" i="0" dirty="0"/>
              <a:t>για την </a:t>
            </a:r>
            <a:r>
              <a:rPr lang="el-GR" sz="1600" b="1" i="0" dirty="0">
                <a:solidFill>
                  <a:schemeClr val="accent1">
                    <a:lumMod val="75000"/>
                  </a:schemeClr>
                </a:solidFill>
              </a:rPr>
              <a:t>μείωση του μεγέθους διαφράγματος της κεραίας</a:t>
            </a:r>
            <a:r>
              <a:rPr lang="el-GR" sz="1600" i="0" dirty="0"/>
              <a:t>. 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l-GR" smtClean="0"/>
              <a:pPr/>
              <a:t>4</a:t>
            </a:fld>
            <a:endParaRPr lang="el-GR" dirty="0"/>
          </a:p>
        </p:txBody>
      </p:sp>
      <p:pic>
        <p:nvPicPr>
          <p:cNvPr id="9" name="Θέση εικόνας 17">
            <a:extLst>
              <a:ext uri="{FF2B5EF4-FFF2-40B4-BE49-F238E27FC236}">
                <a16:creationId xmlns:a16="http://schemas.microsoft.com/office/drawing/2014/main" id="{E91DD1F0-41EA-4789-B18C-D51AA420B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r="17965"/>
          <a:stretch/>
        </p:blipFill>
        <p:spPr>
          <a:xfrm>
            <a:off x="9975273" y="-1"/>
            <a:ext cx="2216728" cy="6321489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D66A6FCB-EF46-4449-89D9-5ADDD8CDB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3" y="6321489"/>
            <a:ext cx="1333429" cy="53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solidFill>
                  <a:srgbClr val="FF0000"/>
                </a:solidFill>
              </a:rPr>
              <a:t>Η ΠΡΩΤΗ ΕΦΑΡΜΟΓΗ ΤΩΝ </a:t>
            </a:r>
            <a:r>
              <a:rPr lang="en-US" dirty="0">
                <a:solidFill>
                  <a:srgbClr val="FF0000"/>
                </a:solidFill>
              </a:rPr>
              <a:t>RADAR</a:t>
            </a:r>
            <a:r>
              <a:rPr lang="el-GR" dirty="0">
                <a:solidFill>
                  <a:srgbClr val="FF0000"/>
                </a:solidFill>
              </a:rPr>
              <a:t> 77</a:t>
            </a:r>
            <a:r>
              <a:rPr lang="en-US" dirty="0">
                <a:solidFill>
                  <a:srgbClr val="FF0000"/>
                </a:solidFill>
              </a:rPr>
              <a:t> GHZ</a:t>
            </a:r>
            <a:endParaRPr lang="el-GR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432200" y="1008000"/>
            <a:ext cx="9198315" cy="5393750"/>
          </a:xfrm>
        </p:spPr>
        <p:txBody>
          <a:bodyPr/>
          <a:lstStyle/>
          <a:p>
            <a:r>
              <a:rPr lang="en-US" i="0" dirty="0"/>
              <a:t>  </a:t>
            </a:r>
            <a:r>
              <a:rPr lang="el-GR" i="0" dirty="0"/>
              <a:t>Η εταιρία </a:t>
            </a:r>
            <a:r>
              <a:rPr lang="en-US" i="0" dirty="0"/>
              <a:t>Mercedes Benz </a:t>
            </a:r>
            <a:r>
              <a:rPr lang="el-GR" i="0" dirty="0"/>
              <a:t>το </a:t>
            </a:r>
            <a:r>
              <a:rPr lang="el-GR" b="1" i="0" dirty="0">
                <a:solidFill>
                  <a:schemeClr val="accent1">
                    <a:lumMod val="75000"/>
                  </a:schemeClr>
                </a:solidFill>
              </a:rPr>
              <a:t>1999</a:t>
            </a:r>
            <a:r>
              <a:rPr lang="el-GR" i="0" dirty="0"/>
              <a:t> εμφάνισε στην αγορά το </a:t>
            </a:r>
            <a:r>
              <a:rPr lang="el-GR" b="1" i="0" dirty="0">
                <a:solidFill>
                  <a:schemeClr val="accent1">
                    <a:lumMod val="75000"/>
                  </a:schemeClr>
                </a:solidFill>
              </a:rPr>
              <a:t>σύστημα ραντάρ αυτοκινήτων στα 77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</a:rPr>
              <a:t>GHz</a:t>
            </a:r>
            <a:r>
              <a:rPr lang="en-US" i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i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i="0" dirty="0"/>
              <a:t>στα εργαστήρια της </a:t>
            </a:r>
            <a:r>
              <a:rPr lang="en-US" i="0" dirty="0" err="1"/>
              <a:t>Macom,USA</a:t>
            </a:r>
            <a:r>
              <a:rPr lang="en-US" i="0" dirty="0"/>
              <a:t> </a:t>
            </a:r>
            <a:r>
              <a:rPr lang="el-GR" i="0" dirty="0"/>
              <a:t>μια τεχνολογία βασισμένη σε έναν 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</a:rPr>
              <a:t>GUNN </a:t>
            </a:r>
            <a:r>
              <a:rPr lang="el-GR" b="1" i="0" dirty="0">
                <a:solidFill>
                  <a:schemeClr val="accent1">
                    <a:lumMod val="75000"/>
                  </a:schemeClr>
                </a:solidFill>
              </a:rPr>
              <a:t>ταλαντωτή</a:t>
            </a:r>
            <a:r>
              <a:rPr lang="el-GR" b="1" i="0" dirty="0">
                <a:solidFill>
                  <a:srgbClr val="FF0000"/>
                </a:solidFill>
              </a:rPr>
              <a:t> </a:t>
            </a:r>
            <a:r>
              <a:rPr lang="el-GR" i="0" dirty="0"/>
              <a:t>και σε κύκλωμα δέκτη με 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</a:rPr>
              <a:t>microstrip</a:t>
            </a:r>
            <a:r>
              <a:rPr lang="en-US" i="0" dirty="0"/>
              <a:t>.</a:t>
            </a:r>
            <a:r>
              <a:rPr lang="el-GR" i="0" dirty="0"/>
              <a:t>Η κεραία ήταν</a:t>
            </a:r>
            <a:r>
              <a:rPr lang="en-US" i="0" dirty="0"/>
              <a:t> </a:t>
            </a:r>
            <a:r>
              <a:rPr lang="el-GR" i="0" dirty="0"/>
              <a:t>διπλωμένη παραβολικά ανακλώμενη με τρεις διακόπτες δέσμες(τρεις τροφοδοσίες</a:t>
            </a:r>
            <a:r>
              <a:rPr lang="en-US" i="0" dirty="0"/>
              <a:t> </a:t>
            </a:r>
            <a:r>
              <a:rPr lang="el-GR" i="0" dirty="0"/>
              <a:t>που επιλέγονται από διακόπτη </a:t>
            </a:r>
            <a:r>
              <a:rPr lang="en-US" i="0" dirty="0"/>
              <a:t>SP3T).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l-GR" smtClean="0"/>
              <a:pPr rtl="0"/>
              <a:t>5</a:t>
            </a:fld>
            <a:endParaRPr lang="el-GR" dirty="0"/>
          </a:p>
        </p:txBody>
      </p:sp>
      <p:pic>
        <p:nvPicPr>
          <p:cNvPr id="6" name="Εικόνα 9">
            <a:extLst>
              <a:ext uri="{FF2B5EF4-FFF2-40B4-BE49-F238E27FC236}">
                <a16:creationId xmlns:a16="http://schemas.microsoft.com/office/drawing/2014/main" id="{D66A6FCB-EF46-4449-89D9-5ADDD8CDB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3" y="6321489"/>
            <a:ext cx="1333429" cy="536511"/>
          </a:xfrm>
          <a:prstGeom prst="rect">
            <a:avLst/>
          </a:prstGeom>
        </p:spPr>
      </p:pic>
      <p:pic>
        <p:nvPicPr>
          <p:cNvPr id="7" name="Θέση εικόνας 17">
            <a:extLst>
              <a:ext uri="{FF2B5EF4-FFF2-40B4-BE49-F238E27FC236}">
                <a16:creationId xmlns:a16="http://schemas.microsoft.com/office/drawing/2014/main" id="{E91DD1F0-41EA-4789-B18C-D51AA420B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r="17965"/>
          <a:stretch/>
        </p:blipFill>
        <p:spPr>
          <a:xfrm>
            <a:off x="9975273" y="-1"/>
            <a:ext cx="2216728" cy="63214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187" y="2497178"/>
            <a:ext cx="4747741" cy="261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05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solidFill>
                  <a:srgbClr val="FF0000"/>
                </a:solidFill>
              </a:rPr>
              <a:t>Η ΕΓΚΑΘΙΔΡΥΣΗ ΤΗΣ ΤΕΧΝΟΛΟΓΙΑΣ</a:t>
            </a:r>
            <a:r>
              <a:rPr lang="en-US" dirty="0">
                <a:solidFill>
                  <a:srgbClr val="FF0000"/>
                </a:solidFill>
              </a:rPr>
              <a:t> CMOS</a:t>
            </a:r>
            <a:endParaRPr lang="el-GR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32000" y="980303"/>
            <a:ext cx="9198116" cy="5210947"/>
          </a:xfrm>
        </p:spPr>
        <p:txBody>
          <a:bodyPr/>
          <a:lstStyle/>
          <a:p>
            <a:pPr marL="0" indent="0">
              <a:buNone/>
            </a:pPr>
            <a:r>
              <a:rPr lang="el-GR" dirty="0"/>
              <a:t>•</a:t>
            </a:r>
            <a:r>
              <a:rPr lang="en-US" dirty="0"/>
              <a:t> </a:t>
            </a:r>
            <a:r>
              <a:rPr lang="el-GR" dirty="0"/>
              <a:t>Από το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2010</a:t>
            </a:r>
            <a:r>
              <a:rPr lang="el-GR" dirty="0"/>
              <a:t> τα τρανζίστορ</a:t>
            </a:r>
            <a:r>
              <a:rPr lang="en-US" dirty="0"/>
              <a:t> </a:t>
            </a:r>
            <a:r>
              <a:rPr lang="el-GR" dirty="0"/>
              <a:t>με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πυρίτιο γερμάνιο (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SiGe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el-GR" dirty="0"/>
              <a:t>ξεκίνησαν να έχουν ανταγωνιστικό χαρακτήρα ως προς το κόστος και την ταχύτητά τους </a:t>
            </a:r>
          </a:p>
          <a:p>
            <a:pPr marL="0" indent="0">
              <a:buNone/>
            </a:pPr>
            <a:r>
              <a:rPr lang="el-GR" dirty="0"/>
              <a:t>έναντι της τεχνολογίας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GaAs</a:t>
            </a:r>
            <a:r>
              <a:rPr lang="en-US" dirty="0"/>
              <a:t>.</a:t>
            </a:r>
            <a:r>
              <a:rPr lang="el-GR" dirty="0"/>
              <a:t> Ύστερα από ερεύνες και</a:t>
            </a:r>
          </a:p>
          <a:p>
            <a:pPr marL="0" indent="0">
              <a:buNone/>
            </a:pPr>
            <a:r>
              <a:rPr lang="el-GR" dirty="0"/>
              <a:t>συγκρίσεις των διαφόρων τεχνολογιών τρανζίστορ </a:t>
            </a:r>
          </a:p>
          <a:p>
            <a:pPr marL="0" indent="0">
              <a:buNone/>
            </a:pPr>
            <a:r>
              <a:rPr lang="el-GR" dirty="0"/>
              <a:t>επικράτησε αυτή των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CMOS</a:t>
            </a:r>
            <a:r>
              <a:rPr lang="el-GR" dirty="0"/>
              <a:t>. Καταφέρνουμε χάρη</a:t>
            </a:r>
          </a:p>
          <a:p>
            <a:pPr marL="0" indent="0">
              <a:buNone/>
            </a:pPr>
            <a:r>
              <a:rPr lang="el-GR" dirty="0"/>
              <a:t>στα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CMOS</a:t>
            </a:r>
            <a:r>
              <a:rPr lang="en-US" dirty="0"/>
              <a:t> </a:t>
            </a:r>
            <a:r>
              <a:rPr lang="el-GR" dirty="0"/>
              <a:t>εξαιρετικά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υψηλή πυκνότητα </a:t>
            </a:r>
          </a:p>
          <a:p>
            <a:pPr marL="0" indent="0">
              <a:buNone/>
            </a:pP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ολοκλήρωσης</a:t>
            </a:r>
            <a:r>
              <a:rPr lang="el-GR" dirty="0">
                <a:solidFill>
                  <a:srgbClr val="FF0000"/>
                </a:solidFill>
              </a:rPr>
              <a:t> </a:t>
            </a:r>
            <a:r>
              <a:rPr lang="el-GR" dirty="0"/>
              <a:t>για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ψηφιακά κυκλώματα </a:t>
            </a:r>
            <a:r>
              <a:rPr lang="el-GR" dirty="0">
                <a:solidFill>
                  <a:schemeClr val="accent1">
                    <a:lumMod val="75000"/>
                  </a:schemeClr>
                </a:solidFill>
              </a:rPr>
              <a:t>και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καλή </a:t>
            </a:r>
          </a:p>
          <a:p>
            <a:pPr marL="0" indent="0">
              <a:buNone/>
            </a:pP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απόδοση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RF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l-GR" dirty="0"/>
              <a:t>                                                                             • Ένα τυπικό εμπορικό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en-US" dirty="0"/>
              <a:t> </a:t>
            </a:r>
            <a:r>
              <a:rPr lang="el-GR" dirty="0"/>
              <a:t>από την</a:t>
            </a:r>
          </a:p>
          <a:p>
            <a:pPr marL="0" indent="0">
              <a:buNone/>
            </a:pPr>
            <a:r>
              <a:rPr lang="el-GR" dirty="0"/>
              <a:t>                                                                          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Bosch</a:t>
            </a:r>
            <a:r>
              <a:rPr lang="en-US" dirty="0"/>
              <a:t> </a:t>
            </a:r>
            <a:r>
              <a:rPr lang="el-GR" dirty="0"/>
              <a:t>τεχνολογίας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77GHzCMOS FDSOI 22nm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l-GR" dirty="0"/>
              <a:t>με        </a:t>
            </a:r>
          </a:p>
          <a:p>
            <a:pPr marL="0" indent="0">
              <a:buNone/>
            </a:pPr>
            <a:r>
              <a:rPr lang="el-GR" dirty="0"/>
              <a:t>                                                                          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πομπούς</a:t>
            </a:r>
            <a:r>
              <a:rPr lang="el-GR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2 δέκτες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dirty="0"/>
              <a:t>αναλογική ζώνης</a:t>
            </a:r>
          </a:p>
          <a:p>
            <a:pPr marL="0" indent="0">
              <a:buNone/>
            </a:pPr>
            <a:r>
              <a:rPr lang="el-GR" dirty="0"/>
              <a:t>                                                                            ,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ADC</a:t>
            </a:r>
            <a:r>
              <a:rPr lang="el-GR" dirty="0"/>
              <a:t> και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DSP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accelerator</a:t>
            </a:r>
            <a:r>
              <a:rPr lang="en-US" dirty="0"/>
              <a:t>(</a:t>
            </a:r>
            <a:r>
              <a:rPr lang="el-GR" dirty="0"/>
              <a:t>π.χ.</a:t>
            </a:r>
            <a:r>
              <a:rPr lang="en-US" dirty="0"/>
              <a:t>FFT) </a:t>
            </a:r>
            <a:r>
              <a:rPr lang="el-GR" dirty="0"/>
              <a:t>και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CFAR</a:t>
            </a:r>
            <a:r>
              <a:rPr lang="en-US" dirty="0"/>
              <a:t>.</a:t>
            </a:r>
            <a:r>
              <a:rPr lang="el-GR" dirty="0"/>
              <a:t>                                              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l-GR" smtClean="0"/>
              <a:pPr rtl="0"/>
              <a:t>6</a:t>
            </a:fld>
            <a:endParaRPr lang="el-GR" dirty="0"/>
          </a:p>
        </p:txBody>
      </p:sp>
      <p:pic>
        <p:nvPicPr>
          <p:cNvPr id="6" name="Θέση εικόνας 17">
            <a:extLst>
              <a:ext uri="{FF2B5EF4-FFF2-40B4-BE49-F238E27FC236}">
                <a16:creationId xmlns:a16="http://schemas.microsoft.com/office/drawing/2014/main" id="{E91DD1F0-41EA-4789-B18C-D51AA420B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r="17965"/>
          <a:stretch/>
        </p:blipFill>
        <p:spPr>
          <a:xfrm>
            <a:off x="9975273" y="-1"/>
            <a:ext cx="2216728" cy="6321489"/>
          </a:xfrm>
          <a:prstGeom prst="rect">
            <a:avLst/>
          </a:prstGeom>
        </p:spPr>
      </p:pic>
      <p:pic>
        <p:nvPicPr>
          <p:cNvPr id="7" name="Εικόνα 9">
            <a:extLst>
              <a:ext uri="{FF2B5EF4-FFF2-40B4-BE49-F238E27FC236}">
                <a16:creationId xmlns:a16="http://schemas.microsoft.com/office/drawing/2014/main" id="{D66A6FCB-EF46-4449-89D9-5ADDD8CDB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3" y="6321489"/>
            <a:ext cx="1333429" cy="5365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00" y="3714409"/>
            <a:ext cx="4347825" cy="28753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744" y="1314825"/>
            <a:ext cx="41719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023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1999"/>
            <a:ext cx="9198116" cy="441211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Vco</a:t>
            </a:r>
            <a:r>
              <a:rPr lang="en-US" dirty="0">
                <a:solidFill>
                  <a:srgbClr val="FF0000"/>
                </a:solidFill>
              </a:rPr>
              <a:t> MCPW-based TUNABLE INDUCTOR  </a:t>
            </a:r>
            <a:r>
              <a:rPr lang="en-US" dirty="0" err="1">
                <a:solidFill>
                  <a:srgbClr val="FF0000"/>
                </a:solidFill>
              </a:rPr>
              <a:t>cmos</a:t>
            </a:r>
            <a:br>
              <a:rPr lang="en-US" dirty="0"/>
            </a:br>
            <a:endParaRPr lang="el-G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32000" y="683741"/>
            <a:ext cx="9198116" cy="55075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• </a:t>
            </a:r>
            <a:r>
              <a:rPr lang="el-GR" dirty="0"/>
              <a:t>Το παχύ επάνω μεταλλικό στρώμα χρησιμοποιείται για τις γραμμές σήματος για να διατηρηθεί η εξασθένιση</a:t>
            </a:r>
            <a:r>
              <a:rPr lang="en-US" dirty="0"/>
              <a:t>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λόγω</a:t>
            </a:r>
            <a:r>
              <a:rPr lang="el-G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μικρών απωλειών αγωγιμότητας</a:t>
            </a:r>
            <a:r>
              <a:rPr lang="el-GR" dirty="0"/>
              <a:t>.</a:t>
            </a:r>
          </a:p>
          <a:p>
            <a:pPr marL="0" indent="0">
              <a:buNone/>
            </a:pP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Όλα</a:t>
            </a:r>
            <a:r>
              <a:rPr lang="el-GR" dirty="0"/>
              <a:t> τα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μεταλλικά</a:t>
            </a:r>
            <a:r>
              <a:rPr lang="el-G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στρώματα</a:t>
            </a:r>
            <a:r>
              <a:rPr lang="el-G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dirty="0"/>
              <a:t>είναι συνδεδεμένα </a:t>
            </a:r>
          </a:p>
          <a:p>
            <a:pPr marL="0" indent="0">
              <a:buNone/>
            </a:pPr>
            <a:r>
              <a:rPr lang="el-GR" dirty="0"/>
              <a:t>στο κάτω επίπεδο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γείωσης</a:t>
            </a:r>
            <a:r>
              <a:rPr lang="el-GR" dirty="0"/>
              <a:t> μέσω αγωγών για να </a:t>
            </a:r>
          </a:p>
          <a:p>
            <a:pPr marL="0" indent="0">
              <a:buNone/>
            </a:pPr>
            <a:r>
              <a:rPr lang="el-GR" dirty="0"/>
              <a:t>σχηματιστεί το μεταλλικό πλεύρικο τοίχωμα ως το επίπεδο γείωσης του ομοεπίπεδου κυματοδηγού. </a:t>
            </a:r>
          </a:p>
          <a:p>
            <a:pPr marL="0" indent="0">
              <a:buNone/>
            </a:pP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Δύο</a:t>
            </a:r>
            <a:r>
              <a:rPr lang="el-GR" dirty="0"/>
              <a:t> επίπεδα γείωσης έχουν το ίδιο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δυναμικό</a:t>
            </a:r>
            <a:r>
              <a:rPr lang="el-GR" dirty="0"/>
              <a:t>, το οποίο καταστέλλει τον τρόπο </a:t>
            </a:r>
          </a:p>
          <a:p>
            <a:pPr marL="0" indent="0">
              <a:buNone/>
            </a:pPr>
            <a:r>
              <a:rPr lang="el-GR" dirty="0"/>
              <a:t>διάδοσης των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παρασιτικών</a:t>
            </a:r>
            <a:r>
              <a:rPr lang="en-US" dirty="0"/>
              <a:t> </a:t>
            </a:r>
            <a:r>
              <a:rPr lang="el-GR" dirty="0"/>
              <a:t>φαινομένων. Το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πολυστρωματικό</a:t>
            </a:r>
            <a:r>
              <a:rPr lang="el-GR" dirty="0"/>
              <a:t> επίπεδο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γείωσης</a:t>
            </a:r>
          </a:p>
          <a:p>
            <a:pPr marL="0" indent="0">
              <a:buNone/>
            </a:pP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μειώνει</a:t>
            </a:r>
            <a:r>
              <a:rPr lang="el-GR" dirty="0"/>
              <a:t> σημαντικά την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σύζευξη ηλεκτρικού πεδίου</a:t>
            </a:r>
            <a:r>
              <a:rPr lang="el-GR" b="1" dirty="0">
                <a:solidFill>
                  <a:srgbClr val="FF0000"/>
                </a:solidFill>
              </a:rPr>
              <a:t> </a:t>
            </a:r>
            <a:r>
              <a:rPr lang="el-GR" dirty="0"/>
              <a:t>σε διπλανά κυκλώματα.</a:t>
            </a:r>
          </a:p>
          <a:p>
            <a:pPr marL="0" indent="0">
              <a:buNone/>
            </a:pPr>
            <a:endParaRPr lang="el-G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l-GR" smtClean="0"/>
              <a:pPr rtl="0"/>
              <a:t>7</a:t>
            </a:fld>
            <a:endParaRPr lang="el-GR" dirty="0"/>
          </a:p>
        </p:txBody>
      </p:sp>
      <p:pic>
        <p:nvPicPr>
          <p:cNvPr id="6" name="Θέση εικόνας 17">
            <a:extLst>
              <a:ext uri="{FF2B5EF4-FFF2-40B4-BE49-F238E27FC236}">
                <a16:creationId xmlns:a16="http://schemas.microsoft.com/office/drawing/2014/main" id="{E91DD1F0-41EA-4789-B18C-D51AA420B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r="17965"/>
          <a:stretch/>
        </p:blipFill>
        <p:spPr>
          <a:xfrm>
            <a:off x="9975272" y="0"/>
            <a:ext cx="2216728" cy="6321489"/>
          </a:xfrm>
          <a:prstGeom prst="rect">
            <a:avLst/>
          </a:prstGeom>
        </p:spPr>
      </p:pic>
      <p:pic>
        <p:nvPicPr>
          <p:cNvPr id="7" name="Εικόνα 9">
            <a:extLst>
              <a:ext uri="{FF2B5EF4-FFF2-40B4-BE49-F238E27FC236}">
                <a16:creationId xmlns:a16="http://schemas.microsoft.com/office/drawing/2014/main" id="{D66A6FCB-EF46-4449-89D9-5ADDD8CDB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3" y="6321489"/>
            <a:ext cx="1333429" cy="5365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578" y="942927"/>
            <a:ext cx="4657693" cy="920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9771" y="2409531"/>
            <a:ext cx="2095500" cy="15525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729454" y="3907973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/>
              <a:t>Πάνω όψη του </a:t>
            </a:r>
            <a:r>
              <a:rPr lang="en-US" dirty="0"/>
              <a:t>MCPW</a:t>
            </a:r>
            <a:endParaRPr lang="el-GR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70" y="3593998"/>
            <a:ext cx="4371975" cy="23812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4511" y="4403489"/>
            <a:ext cx="3282645" cy="179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39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l-GR" smtClean="0"/>
              <a:pPr rtl="0"/>
              <a:t>8</a:t>
            </a:fld>
            <a:endParaRPr lang="el-G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Vco</a:t>
            </a:r>
            <a:r>
              <a:rPr lang="en-US" dirty="0">
                <a:solidFill>
                  <a:srgbClr val="FF0000"/>
                </a:solidFill>
              </a:rPr>
              <a:t> MCPW-based TUNABLE INDUCTOR  </a:t>
            </a:r>
            <a:r>
              <a:rPr lang="en-US" dirty="0" err="1">
                <a:solidFill>
                  <a:srgbClr val="FF0000"/>
                </a:solidFill>
              </a:rPr>
              <a:t>cmos</a:t>
            </a:r>
            <a:endParaRPr lang="el-G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31799" y="923333"/>
            <a:ext cx="9131301" cy="5313490"/>
          </a:xfrm>
        </p:spPr>
        <p:txBody>
          <a:bodyPr/>
          <a:lstStyle/>
          <a:p>
            <a:r>
              <a:rPr lang="el-GR" i="0" dirty="0"/>
              <a:t>Ο επαγωγέας που βασίζεται σε </a:t>
            </a:r>
            <a:r>
              <a:rPr lang="en-US" i="0" dirty="0"/>
              <a:t>MCPW </a:t>
            </a:r>
            <a:r>
              <a:rPr lang="el-GR" i="0" dirty="0"/>
              <a:t>εφαρμόζεται σε 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</a:rPr>
              <a:t>VCO</a:t>
            </a:r>
            <a:r>
              <a:rPr lang="en-US" i="0" dirty="0"/>
              <a:t> </a:t>
            </a:r>
            <a:r>
              <a:rPr lang="el-GR" i="0" dirty="0"/>
              <a:t>ρυθμιζόμενο στα </a:t>
            </a:r>
            <a:r>
              <a:rPr lang="el-GR" b="1" i="0" dirty="0">
                <a:solidFill>
                  <a:schemeClr val="accent1">
                    <a:lumMod val="75000"/>
                  </a:schemeClr>
                </a:solidFill>
              </a:rPr>
              <a:t>77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</a:rPr>
              <a:t>GHz</a:t>
            </a:r>
            <a:endParaRPr lang="el-GR" b="1" i="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l-GR" i="0" dirty="0"/>
              <a:t>Το κύκλωμα 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</a:rPr>
              <a:t>VCO</a:t>
            </a:r>
            <a:r>
              <a:rPr lang="en-US" i="0" dirty="0"/>
              <a:t> </a:t>
            </a:r>
            <a:r>
              <a:rPr lang="el-GR" i="0" dirty="0"/>
              <a:t>αποτελείται από : </a:t>
            </a:r>
          </a:p>
          <a:p>
            <a:r>
              <a:rPr lang="en-US" i="0" dirty="0"/>
              <a:t>•</a:t>
            </a:r>
            <a:r>
              <a:rPr lang="el-GR" b="1" i="0" dirty="0">
                <a:solidFill>
                  <a:schemeClr val="accent1">
                    <a:lumMod val="75000"/>
                  </a:schemeClr>
                </a:solidFill>
              </a:rPr>
              <a:t>Διαφορικό</a:t>
            </a:r>
            <a:r>
              <a:rPr lang="el-GR" i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b="1" i="0" dirty="0">
                <a:solidFill>
                  <a:schemeClr val="accent1">
                    <a:lumMod val="75000"/>
                  </a:schemeClr>
                </a:solidFill>
              </a:rPr>
              <a:t>πηνίο</a:t>
            </a:r>
            <a:r>
              <a:rPr lang="el-GR" i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</a:rPr>
              <a:t>L1</a:t>
            </a:r>
            <a:endParaRPr lang="el-GR" b="1" i="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i="0" dirty="0"/>
              <a:t>•</a:t>
            </a:r>
            <a:r>
              <a:rPr lang="el-GR" b="1" i="0" dirty="0">
                <a:solidFill>
                  <a:schemeClr val="accent1">
                    <a:lumMod val="75000"/>
                  </a:schemeClr>
                </a:solidFill>
              </a:rPr>
              <a:t>Ζεύγος 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</a:rPr>
              <a:t>varactor</a:t>
            </a:r>
            <a:endParaRPr lang="el-GR" b="1" i="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i="0" dirty="0"/>
              <a:t>•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</a:rPr>
              <a:t>NMOS</a:t>
            </a:r>
            <a:r>
              <a:rPr lang="el-GR" i="0" dirty="0"/>
              <a:t> διασταυρωμένο</a:t>
            </a:r>
            <a:r>
              <a:rPr lang="en-US" i="0" dirty="0"/>
              <a:t> </a:t>
            </a:r>
            <a:r>
              <a:rPr lang="el-GR" i="0" dirty="0"/>
              <a:t>ζεύγος, το </a:t>
            </a:r>
          </a:p>
          <a:p>
            <a:r>
              <a:rPr lang="el-GR" i="0" dirty="0"/>
              <a:t>οποιό δημιουργεί αρνητική αντίσταση</a:t>
            </a:r>
          </a:p>
          <a:p>
            <a:r>
              <a:rPr lang="el-GR" i="0" dirty="0"/>
              <a:t>για να ακυρώσει τις </a:t>
            </a:r>
            <a:r>
              <a:rPr lang="el-GR" b="1" i="0" dirty="0">
                <a:solidFill>
                  <a:schemeClr val="accent1">
                    <a:lumMod val="75000"/>
                  </a:schemeClr>
                </a:solidFill>
              </a:rPr>
              <a:t>παρασιτικές</a:t>
            </a:r>
          </a:p>
          <a:p>
            <a:r>
              <a:rPr lang="el-GR" b="1" i="0" dirty="0">
                <a:solidFill>
                  <a:schemeClr val="accent1">
                    <a:lumMod val="75000"/>
                  </a:schemeClr>
                </a:solidFill>
              </a:rPr>
              <a:t>απώλειες</a:t>
            </a:r>
            <a:r>
              <a:rPr lang="el-GR" i="0" dirty="0"/>
              <a:t> του 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</a:rPr>
              <a:t>LC</a:t>
            </a:r>
            <a:endParaRPr lang="el-GR" b="1" i="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l-GR" i="0" dirty="0"/>
              <a:t>•</a:t>
            </a:r>
            <a:r>
              <a:rPr lang="el-GR" b="1" i="0" dirty="0" err="1">
                <a:solidFill>
                  <a:schemeClr val="accent1">
                    <a:lumMod val="75000"/>
                  </a:schemeClr>
                </a:solidFill>
              </a:rPr>
              <a:t>Διβάθμιο</a:t>
            </a:r>
            <a:r>
              <a:rPr lang="el-GR" i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</a:rPr>
              <a:t>buffer </a:t>
            </a:r>
            <a:r>
              <a:rPr lang="el-GR" b="1" i="0" dirty="0">
                <a:solidFill>
                  <a:schemeClr val="accent1">
                    <a:lumMod val="75000"/>
                  </a:schemeClr>
                </a:solidFill>
              </a:rPr>
              <a:t>εξόδου</a:t>
            </a:r>
            <a:r>
              <a:rPr lang="el-GR" i="0" dirty="0"/>
              <a:t>, ο οποίος απαιτείται από την στιγμή που θέλουμε επαρκή ισχύ εξόδου και οι πυκνωτές μεγάλου φορτίου επηρεάζουν σημαντικά τη συχνότητα λειτουργίας του </a:t>
            </a:r>
            <a:r>
              <a:rPr lang="en-US" i="0" dirty="0"/>
              <a:t>VCO</a:t>
            </a:r>
            <a:endParaRPr lang="el-GR" i="0" dirty="0"/>
          </a:p>
          <a:p>
            <a:endParaRPr lang="el-GR" i="0" dirty="0"/>
          </a:p>
        </p:txBody>
      </p:sp>
      <p:pic>
        <p:nvPicPr>
          <p:cNvPr id="7" name="Θέση εικόνας 17">
            <a:extLst>
              <a:ext uri="{FF2B5EF4-FFF2-40B4-BE49-F238E27FC236}">
                <a16:creationId xmlns:a16="http://schemas.microsoft.com/office/drawing/2014/main" id="{E91DD1F0-41EA-4789-B18C-D51AA420B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r="17965"/>
          <a:stretch/>
        </p:blipFill>
        <p:spPr>
          <a:xfrm>
            <a:off x="9975272" y="0"/>
            <a:ext cx="2216728" cy="6321489"/>
          </a:xfrm>
          <a:prstGeom prst="rect">
            <a:avLst/>
          </a:prstGeom>
        </p:spPr>
      </p:pic>
      <p:pic>
        <p:nvPicPr>
          <p:cNvPr id="8" name="Εικόνα 9">
            <a:extLst>
              <a:ext uri="{FF2B5EF4-FFF2-40B4-BE49-F238E27FC236}">
                <a16:creationId xmlns:a16="http://schemas.microsoft.com/office/drawing/2014/main" id="{D66A6FCB-EF46-4449-89D9-5ADDD8CDB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3" y="6321489"/>
            <a:ext cx="1333429" cy="5365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004" y="1164458"/>
            <a:ext cx="5106187" cy="27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59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l-GR" smtClean="0"/>
              <a:pPr rtl="0"/>
              <a:t>9</a:t>
            </a:fld>
            <a:endParaRPr lang="el-G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Vco</a:t>
            </a:r>
            <a:r>
              <a:rPr lang="en-US" dirty="0">
                <a:solidFill>
                  <a:srgbClr val="FF0000"/>
                </a:solidFill>
              </a:rPr>
              <a:t> MCPW-based TUNABLE INDUCTOR  </a:t>
            </a:r>
            <a:r>
              <a:rPr lang="en-US" dirty="0" err="1">
                <a:solidFill>
                  <a:srgbClr val="FF0000"/>
                </a:solidFill>
              </a:rPr>
              <a:t>cmos</a:t>
            </a:r>
            <a:br>
              <a:rPr lang="en-US" dirty="0"/>
            </a:br>
            <a:endParaRPr lang="el-G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31998" y="863999"/>
            <a:ext cx="9131102" cy="5531208"/>
          </a:xfrm>
        </p:spPr>
        <p:txBody>
          <a:bodyPr/>
          <a:lstStyle/>
          <a:p>
            <a:r>
              <a:rPr lang="en-US" i="0" dirty="0"/>
              <a:t>• </a:t>
            </a:r>
            <a:r>
              <a:rPr lang="el-GR" i="0" dirty="0"/>
              <a:t>Το τρανζίστορ </a:t>
            </a:r>
            <a:r>
              <a:rPr lang="en-US" b="1" i="0" dirty="0" err="1">
                <a:solidFill>
                  <a:schemeClr val="accent1">
                    <a:lumMod val="75000"/>
                  </a:schemeClr>
                </a:solidFill>
              </a:rPr>
              <a:t>pMOS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</a:rPr>
              <a:t> M7 </a:t>
            </a:r>
            <a:r>
              <a:rPr lang="el-GR" i="0" dirty="0"/>
              <a:t>χρησιμοποιείται</a:t>
            </a:r>
          </a:p>
          <a:p>
            <a:r>
              <a:rPr lang="el-GR" i="0" dirty="0"/>
              <a:t>ως πηγή ρεύματος </a:t>
            </a:r>
            <a:endParaRPr lang="en-US" i="0" dirty="0"/>
          </a:p>
          <a:p>
            <a:r>
              <a:rPr lang="el-GR" i="0" dirty="0"/>
              <a:t>• Για τη </a:t>
            </a:r>
            <a:r>
              <a:rPr lang="el-GR" b="1" i="0" dirty="0">
                <a:solidFill>
                  <a:schemeClr val="accent1">
                    <a:lumMod val="75000"/>
                  </a:schemeClr>
                </a:solidFill>
              </a:rPr>
              <a:t>μείωση</a:t>
            </a:r>
            <a:r>
              <a:rPr lang="el-GR" i="0" dirty="0"/>
              <a:t> του </a:t>
            </a:r>
            <a:r>
              <a:rPr lang="el-GR" b="1" i="0" dirty="0">
                <a:solidFill>
                  <a:schemeClr val="accent1">
                    <a:lumMod val="75000"/>
                  </a:schemeClr>
                </a:solidFill>
              </a:rPr>
              <a:t>θορύβου</a:t>
            </a:r>
            <a:r>
              <a:rPr lang="el-GR" i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b="1" i="0" dirty="0">
                <a:solidFill>
                  <a:schemeClr val="accent1">
                    <a:lumMod val="75000"/>
                  </a:schemeClr>
                </a:solidFill>
              </a:rPr>
              <a:t>φάσης</a:t>
            </a:r>
            <a:r>
              <a:rPr lang="el-GR" i="0" dirty="0">
                <a:solidFill>
                  <a:srgbClr val="FF0000"/>
                </a:solidFill>
              </a:rPr>
              <a:t> </a:t>
            </a:r>
            <a:r>
              <a:rPr lang="el-GR" i="0" dirty="0"/>
              <a:t>του </a:t>
            </a:r>
          </a:p>
          <a:p>
            <a:r>
              <a:rPr lang="en-US" i="0" dirty="0"/>
              <a:t>VCO</a:t>
            </a:r>
            <a:r>
              <a:rPr lang="el-GR" i="0" dirty="0"/>
              <a:t> χρησιμοποιούμε 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</a:rPr>
              <a:t>RC</a:t>
            </a:r>
            <a:r>
              <a:rPr lang="en-US" i="0" dirty="0"/>
              <a:t> </a:t>
            </a:r>
            <a:r>
              <a:rPr lang="el-GR" i="0" dirty="0"/>
              <a:t>χαμηλοπερατά</a:t>
            </a:r>
            <a:br>
              <a:rPr lang="el-GR" i="0" dirty="0"/>
            </a:br>
            <a:r>
              <a:rPr lang="el-GR" i="0" dirty="0"/>
              <a:t>φίλτρα.</a:t>
            </a:r>
            <a:endParaRPr lang="en-US" i="0" dirty="0"/>
          </a:p>
          <a:p>
            <a:r>
              <a:rPr lang="en-US" i="0" dirty="0"/>
              <a:t>• </a:t>
            </a:r>
            <a:r>
              <a:rPr lang="el-GR" i="0" dirty="0"/>
              <a:t>Στις συχνότητες πάνω από τη γωνιακή </a:t>
            </a:r>
            <a:endParaRPr lang="en-US" i="0" dirty="0"/>
          </a:p>
          <a:p>
            <a:r>
              <a:rPr lang="el-GR" i="0" dirty="0"/>
              <a:t>συχνότητα του φίλτρου απορρίπτεται</a:t>
            </a:r>
            <a:r>
              <a:rPr lang="en-US" i="0" dirty="0"/>
              <a:t> </a:t>
            </a:r>
          </a:p>
          <a:p>
            <a:r>
              <a:rPr lang="el-GR" i="0" dirty="0"/>
              <a:t>ο 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</a:rPr>
              <a:t>flicker</a:t>
            </a:r>
            <a:r>
              <a:rPr lang="en-US" i="0" dirty="0"/>
              <a:t> </a:t>
            </a:r>
            <a:r>
              <a:rPr lang="el-GR" i="0" dirty="0"/>
              <a:t>και ο </a:t>
            </a:r>
            <a:r>
              <a:rPr lang="el-GR" b="1" i="0" dirty="0">
                <a:solidFill>
                  <a:schemeClr val="accent1">
                    <a:lumMod val="75000"/>
                  </a:schemeClr>
                </a:solidFill>
              </a:rPr>
              <a:t>θερμικός θόρυβος</a:t>
            </a:r>
            <a:r>
              <a:rPr lang="el-GR" i="0" dirty="0"/>
              <a:t>.</a:t>
            </a:r>
            <a:br>
              <a:rPr lang="el-GR" i="0" dirty="0"/>
            </a:br>
            <a:endParaRPr lang="el-GR" i="0" dirty="0"/>
          </a:p>
          <a:p>
            <a:r>
              <a:rPr lang="en-US" i="0" dirty="0"/>
              <a:t>                                                       </a:t>
            </a:r>
            <a:endParaRPr lang="el-GR" i="0" dirty="0"/>
          </a:p>
        </p:txBody>
      </p:sp>
      <p:pic>
        <p:nvPicPr>
          <p:cNvPr id="7" name="Θέση εικόνας 17">
            <a:extLst>
              <a:ext uri="{FF2B5EF4-FFF2-40B4-BE49-F238E27FC236}">
                <a16:creationId xmlns:a16="http://schemas.microsoft.com/office/drawing/2014/main" id="{E91DD1F0-41EA-4789-B18C-D51AA420B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r="17965"/>
          <a:stretch/>
        </p:blipFill>
        <p:spPr>
          <a:xfrm>
            <a:off x="9975272" y="0"/>
            <a:ext cx="2216728" cy="6321489"/>
          </a:xfrm>
          <a:prstGeom prst="rect">
            <a:avLst/>
          </a:prstGeom>
        </p:spPr>
      </p:pic>
      <p:pic>
        <p:nvPicPr>
          <p:cNvPr id="8" name="Εικόνα 9">
            <a:extLst>
              <a:ext uri="{FF2B5EF4-FFF2-40B4-BE49-F238E27FC236}">
                <a16:creationId xmlns:a16="http://schemas.microsoft.com/office/drawing/2014/main" id="{D66A6FCB-EF46-4449-89D9-5ADDD8CDB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3" y="6321489"/>
            <a:ext cx="1333429" cy="5365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222" y="648000"/>
            <a:ext cx="5106187" cy="27126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67" y="3865293"/>
            <a:ext cx="2850384" cy="29105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222" y="3976687"/>
            <a:ext cx="44005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05780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937_TF16411245.potx" id="{21A1302E-A07D-40A2-BA4E-A73FF3442C30}" vid="{8B005DB5-A455-4749-B532-F3D78996838D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B61CFE-D4DA-4753-A9A5-D482B9609A35}">
  <ds:schemaRefs>
    <ds:schemaRef ds:uri="fb0879af-3eba-417a-a55a-ffe6dcd6ca77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www.w3.org/XML/1998/namespace"/>
    <ds:schemaRef ds:uri="6dc4bcd6-49db-4c07-9060-8acfc67cef9f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Μινιμαλιστική έγχρωμη παρουσίαση</Template>
  <TotalTime>1257</TotalTime>
  <Words>1899</Words>
  <Application>Microsoft Office PowerPoint</Application>
  <PresentationFormat>Ευρεία οθόνη</PresentationFormat>
  <Paragraphs>159</Paragraphs>
  <Slides>17</Slides>
  <Notes>5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17</vt:i4>
      </vt:variant>
    </vt:vector>
  </HeadingPairs>
  <TitlesOfParts>
    <vt:vector size="24" baseType="lpstr">
      <vt:lpstr>Arial</vt:lpstr>
      <vt:lpstr>Calibri</vt:lpstr>
      <vt:lpstr>Corbel</vt:lpstr>
      <vt:lpstr>Corber</vt:lpstr>
      <vt:lpstr>Times New Roman</vt:lpstr>
      <vt:lpstr>Times New Roman (Κυρίως κείμενο)</vt:lpstr>
      <vt:lpstr>Θέμα του Office</vt:lpstr>
      <vt:lpstr>Radar αυτοκινητων στα 77 gHZ</vt:lpstr>
      <vt:lpstr>περιεχομενα</vt:lpstr>
      <vt:lpstr>Τι ειναι το Radar Γιατί το χρειαζόμαστε Οι εφαρμογές του </vt:lpstr>
      <vt:lpstr>Ιστορικη αναδρομη και εξελιξη</vt:lpstr>
      <vt:lpstr>Η ΠΡΩΤΗ ΕΦΑΡΜΟΓΗ ΤΩΝ RADAR 77 GHZ</vt:lpstr>
      <vt:lpstr>Η ΕΓΚΑΘΙΔΡΥΣΗ ΤΗΣ ΤΕΧΝΟΛΟΓΙΑΣ CMOS</vt:lpstr>
      <vt:lpstr>Vco MCPW-based TUNABLE INDUCTOR  cmos </vt:lpstr>
      <vt:lpstr>Vco MCPW-based TUNABLE INDUCTOR  cmos</vt:lpstr>
      <vt:lpstr>Vco MCPW-based TUNABLE INDUCTOR  cmos </vt:lpstr>
      <vt:lpstr>LNA 77GHz ΣΕ ΤΕΧΝΛΟΓΙΑ 90nm CMOS</vt:lpstr>
      <vt:lpstr>LNA 77GHz ΣΕ ΤΕΧΝΛΟΓΙΑ 90nm CMOS</vt:lpstr>
      <vt:lpstr>77GHz RADAR ΜΕ ΕΝΣΩΜΑΤΩΜΕΝΟ ΠΟΜΠΟΔΕΚΤΗ</vt:lpstr>
      <vt:lpstr>77GHz RADAR ΜΕ ΕΝΣΩΜΑΤΩΜΕΝΟ ΠΟΜΠΟΔΕΚΤΗ</vt:lpstr>
      <vt:lpstr>77GHz RADAR ΜΕ ΕΝΣΩΜΑΤΩΜΕΝΟ ΠΟΜΠΟΔΕΚΤΗ</vt:lpstr>
      <vt:lpstr>77GHz RADAR ΜΕ ΕΝΣΩΜΑΤΩΜΕΝΟ ΠΟΜΠΟΔΕΚΤΗ</vt:lpstr>
      <vt:lpstr>77GHz RADAR ΜΕ ΕΝΣΩΜΑΤΩΜΕΝΟ ΠΟΜΠΟΔΕΚΤΗ</vt:lpstr>
      <vt:lpstr>Ευχαριστούμε για την προσοχή σας!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Radar αυτοκίνητων στα 77 gHZ</dc:title>
  <dc:creator>Nikolaos Giannopoulos</dc:creator>
  <cp:lastModifiedBy>Nikolaos Giannopoulos</cp:lastModifiedBy>
  <cp:revision>117</cp:revision>
  <dcterms:created xsi:type="dcterms:W3CDTF">2022-04-29T08:10:42Z</dcterms:created>
  <dcterms:modified xsi:type="dcterms:W3CDTF">2022-05-13T10:15:31Z</dcterms:modified>
</cp:coreProperties>
</file>